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4" r:id="rId1"/>
    <p:sldMasterId id="2147483744" r:id="rId2"/>
    <p:sldMasterId id="2147483752" r:id="rId3"/>
    <p:sldMasterId id="2147483710" r:id="rId4"/>
    <p:sldMasterId id="2147483832" r:id="rId5"/>
    <p:sldMasterId id="2147483694" r:id="rId6"/>
  </p:sldMasterIdLst>
  <p:notesMasterIdLst>
    <p:notesMasterId r:id="rId21"/>
  </p:notesMasterIdLst>
  <p:handoutMasterIdLst>
    <p:handoutMasterId r:id="rId22"/>
  </p:handoutMasterIdLst>
  <p:sldIdLst>
    <p:sldId id="256" r:id="rId7"/>
    <p:sldId id="263" r:id="rId8"/>
    <p:sldId id="258" r:id="rId9"/>
    <p:sldId id="259" r:id="rId10"/>
    <p:sldId id="264" r:id="rId11"/>
    <p:sldId id="261" r:id="rId12"/>
    <p:sldId id="262" r:id="rId13"/>
    <p:sldId id="257" r:id="rId14"/>
    <p:sldId id="265" r:id="rId15"/>
    <p:sldId id="268" r:id="rId16"/>
    <p:sldId id="269" r:id="rId17"/>
    <p:sldId id="270" r:id="rId18"/>
    <p:sldId id="271" r:id="rId19"/>
    <p:sldId id="266" r:id="rId20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98"/>
  </p:normalViewPr>
  <p:slideViewPr>
    <p:cSldViewPr>
      <p:cViewPr varScale="1">
        <p:scale>
          <a:sx n="114" d="100"/>
          <a:sy n="114" d="100"/>
        </p:scale>
        <p:origin x="414" y="10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75DE67-2EA6-4809-AA89-F57164F32371}" type="datetimeFigureOut">
              <a:rPr lang="sv-SE" smtClean="0"/>
              <a:t>2020-09-25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1444FA-FFCC-46FC-9553-688432611A1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92021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00B7E-7A17-47E8-A5AB-33071C0C8AAA}" type="datetimeFigureOut">
              <a:rPr lang="sv-SE" smtClean="0"/>
              <a:pPr/>
              <a:t>2020-09-25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264AB5-3208-46EB-A2CB-53BA67DEFF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447317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64AB5-3208-46EB-A2CB-53BA67DEFF15}" type="slidenum">
              <a:rPr lang="sv-SE" smtClean="0"/>
              <a:pPr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1706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SU_PPT_eld"/>
          <p:cNvPicPr>
            <a:picLocks noChangeAspect="1" noChangeArrowheads="1"/>
          </p:cNvPicPr>
          <p:nvPr userDrawn="1"/>
        </p:nvPicPr>
        <p:blipFill>
          <a:blip r:embed="rId2" cstate="print"/>
          <a:srcRect l="4988" t="-362"/>
          <a:stretch>
            <a:fillRect/>
          </a:stretch>
        </p:blipFill>
        <p:spPr bwMode="auto">
          <a:xfrm>
            <a:off x="0" y="1571625"/>
            <a:ext cx="7258050" cy="5286375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9B63C437-965E-8A4D-AD29-7DCD7A23B863}" type="datetime1">
              <a:rPr lang="sv-SE" smtClean="0"/>
              <a:t>2020-09-25</a:t>
            </a:fld>
            <a:endParaRPr lang="en-GB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/Namn Namn, Institution eller liknande</a:t>
            </a:r>
            <a:endParaRPr lang="en-US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657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A914C759-61C4-8449-8902-0CC5974855E2}" type="datetime1">
              <a:rPr lang="sv-SE" smtClean="0"/>
              <a:t>2020-09-25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94659-39A9-0943-B43C-924618E6E8E5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310400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D98D5B55-3BF8-0B4D-AE06-CC261F119606}" type="datetime1">
              <a:rPr lang="sv-SE" smtClean="0"/>
              <a:t>2020-09-25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5A84DCF1-E3FE-2049-9510-E09CADE71345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7E39FA-7D52-A440-91BA-9AFDA7DD3F1D}" type="datetime1">
              <a:rPr lang="sv-SE" smtClean="0"/>
              <a:t>2020-09-25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SU_PPT_olivkvist"/>
          <p:cNvPicPr>
            <a:picLocks noChangeAspect="1" noChangeArrowheads="1"/>
          </p:cNvPicPr>
          <p:nvPr userDrawn="1"/>
        </p:nvPicPr>
        <p:blipFill>
          <a:blip r:embed="rId2" cstate="print"/>
          <a:srcRect l="1746"/>
          <a:stretch>
            <a:fillRect/>
          </a:stretch>
        </p:blipFill>
        <p:spPr bwMode="auto">
          <a:xfrm>
            <a:off x="1588" y="317500"/>
            <a:ext cx="6881812" cy="6540500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2DC3D0D-99C5-7E46-8412-7CD97199DF3B}" type="datetime1">
              <a:rPr lang="sv-SE" smtClean="0"/>
              <a:t>2020-09-25</a:t>
            </a:fld>
            <a:endParaRPr lang="en-GB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/Namn Namn, Institution eller liknande</a:t>
            </a:r>
            <a:endParaRPr lang="en-US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37292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D5A62AB0-8A7E-2D42-BB9F-EE38F99FB995}" type="datetime1">
              <a:rPr lang="sv-SE" smtClean="0"/>
              <a:t>2020-09-25</a:t>
            </a:fld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21C3D05B-DC61-E542-A909-9A5F3D515787}" type="datetime1">
              <a:rPr lang="sv-SE" smtClean="0"/>
              <a:t>2020-09-25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21290-10BE-A940-9749-62A78155A378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310400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10BE97A7-F6B2-234C-B57F-C8A2B977A89C}" type="datetime1">
              <a:rPr lang="sv-SE" smtClean="0"/>
              <a:t>2020-09-25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500D7-D5E9-4848-964C-09C325E99D4F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33DAF960-87CC-7840-A4F2-5A52A917626D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56EC3F-C1F6-5B40-8E45-2A5BE55E0E59}" type="datetime1">
              <a:rPr lang="sv-SE" smtClean="0"/>
              <a:t>2020-09-25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objekt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2773" y="1772816"/>
            <a:ext cx="8072440" cy="550588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6F245070-4939-BA43-91AB-B7EA02B4033A}" type="datetime1">
              <a:rPr lang="sv-SE" smtClean="0"/>
              <a:t>2020-09-25</a:t>
            </a:fld>
            <a:endParaRPr lang="en-GB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/Namn Namn, Institution eller liknande</a:t>
            </a:r>
            <a:endParaRPr lang="en-US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25439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0446DEE1-9F05-E54A-9528-6F7D9C30DA65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7A92DC28-4088-EE49-ADCE-006E9360F854}" type="datetime1">
              <a:rPr lang="sv-SE" smtClean="0"/>
              <a:t>2020-09-25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790A-9006-0A43-AFC4-7DF9FAD00E8C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310400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EF9C99B6-B588-4144-BA0C-7B4AFEADADED}" type="datetime1">
              <a:rPr lang="sv-SE" smtClean="0"/>
              <a:t>2020-09-25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AC6C66E6-2025-8E49-93E5-9CF80AC007E0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9D2C-1114-E24B-9D2E-6CD79AF0ADE6}" type="datetime1">
              <a:rPr lang="sv-SE" smtClean="0"/>
              <a:t>2020-09-25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2204864"/>
            <a:ext cx="6551407" cy="4808311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endParaRPr lang="sv-SE" dirty="0"/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BDDA0AED-E498-7E4E-9383-FD6B1DFFCD4C}" type="datetime1">
              <a:rPr lang="sv-SE" smtClean="0"/>
              <a:t>2020-09-25</a:t>
            </a:fld>
            <a:endParaRPr lang="en-GB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/Namn Namn, Institution eller liknande</a:t>
            </a:r>
            <a:endParaRPr lang="en-US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200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89E0F35C-A2CF-4D45-8D18-B0D41CA9DD82}" type="datetime1">
              <a:rPr lang="sv-SE" smtClean="0"/>
              <a:t>2020-09-25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93AF77AE-AAC0-0C46-A5F8-FEA3FD721370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65771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1C5E1BFF-3D17-6C48-B05B-3B7B8FA7FAB7}" type="datetime1">
              <a:rPr lang="sv-SE" smtClean="0"/>
              <a:t>2020-09-25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263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8BE4C489-828A-2643-A909-8E42E890C31C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5487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310400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42994096-9068-F946-A2BD-F52BD616E54A}" type="datetime1">
              <a:rPr lang="sv-SE" smtClean="0"/>
              <a:t>2020-09-25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346943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E0EB695C-F1AF-B243-A3D9-445CC577784E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968129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687A6-46C4-A646-BBFE-94866DB001DD}" type="datetime1">
              <a:rPr lang="sv-SE" smtClean="0"/>
              <a:t>2020-09-25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26439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292100"/>
            <a:ext cx="7720046" cy="71374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8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0A3447EE-E879-3C4B-937A-38A52413F78E}" type="datetime1">
              <a:rPr lang="sv-SE" smtClean="0"/>
              <a:t>2020-09-25</a:t>
            </a:fld>
            <a:endParaRPr lang="en-GB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/Namn Namn, Institution eller liknande</a:t>
            </a:r>
            <a:endParaRPr lang="en-US" dirty="0"/>
          </a:p>
        </p:txBody>
      </p:sp>
      <p:sp>
        <p:nvSpPr>
          <p:cNvPr id="10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22696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895B28FD-A686-684D-90C8-0A5307EDD56D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 anchorCtr="0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757973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6800" y="1310400"/>
            <a:ext cx="5198400" cy="4316400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000"/>
            </a:lvl3pPr>
            <a:lvl4pPr>
              <a:defRPr sz="800"/>
            </a:lvl4pPr>
            <a:lvl5pPr>
              <a:defRPr sz="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5C551FB1-39DE-AE45-8F4E-BD34A2F05524}" type="datetime1">
              <a:rPr lang="sv-SE" smtClean="0"/>
              <a:t>2020-09-25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52374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FD917-6E99-1C43-A10F-B65E6A04C748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588" indent="-1588">
              <a:lnSpc>
                <a:spcPts val="2600"/>
              </a:lnSpc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EF8F16-30F2-ED4A-A502-9EBCD04B68D9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838666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310400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D538DED0-55FA-E240-9DF3-165087F36E90}" type="datetime1">
              <a:rPr lang="sv-SE" smtClean="0"/>
              <a:t>2020-09-25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F98F8323-0634-5E47-B223-C5D145FA7E3C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C6883-E2E8-334A-B505-4BDEA6864732}" type="datetime1">
              <a:rPr lang="sv-SE" smtClean="0"/>
              <a:t>2020-09-25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nehåll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757973" y="1310400"/>
            <a:ext cx="6254400" cy="43164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7317136" y="388800"/>
            <a:ext cx="4080000" cy="5238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6BA7085E-D653-414B-9BEE-972792BA50BA}" type="datetime1">
              <a:rPr lang="sv-SE" smtClean="0"/>
              <a:t>2020-09-25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9589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ast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57973" y="1310400"/>
            <a:ext cx="10598400" cy="431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fld id="{6B9AE2A2-B557-8E4A-A59A-C2951FA249AA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638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2959C-88CC-7447-B69F-9120C2DC95FF}" type="datetime1">
              <a:rPr lang="sv-SE" smtClean="0"/>
              <a:t>2020-09-25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910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9" descr="SU_PPT_krono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82750"/>
            <a:ext cx="5595938" cy="5175250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44000" y="2437200"/>
            <a:ext cx="8841600" cy="1425600"/>
          </a:xfrm>
          <a:prstGeom prst="rect">
            <a:avLst/>
          </a:prstGeom>
        </p:spPr>
        <p:txBody>
          <a:bodyPr lIns="72000" tIns="36000" rIns="72000" bIns="36000" anchor="ctr" anchorCtr="0">
            <a:normAutofit/>
          </a:bodyPr>
          <a:lstStyle>
            <a:lvl1pPr algn="l">
              <a:defRPr sz="4400" b="0"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44000" y="3859200"/>
            <a:ext cx="8841600" cy="116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ts val="2900"/>
              </a:lnSpc>
              <a:spcBef>
                <a:spcPts val="480"/>
              </a:spcBef>
              <a:buNone/>
              <a:defRPr sz="20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dirty="0"/>
              <a:t>Klicka här för att ändra format på underrubrik i bakgrunden</a:t>
            </a:r>
          </a:p>
        </p:txBody>
      </p:sp>
      <p:sp>
        <p:nvSpPr>
          <p:cNvPr id="9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1C691DB1-BC4A-5D4F-AA84-383A5E76BB2A}" type="datetime1">
              <a:rPr lang="sv-SE" smtClean="0"/>
              <a:t>2020-09-25</a:t>
            </a:fld>
            <a:endParaRPr lang="en-GB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/Namn Namn, Institution eller liknande</a:t>
            </a:r>
            <a:endParaRPr lang="en-US" dirty="0"/>
          </a:p>
        </p:txBody>
      </p:sp>
      <p:sp>
        <p:nvSpPr>
          <p:cNvPr id="11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0546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sv-SE"/>
              <a:t>Klicka här för att ändra format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0FF25-40CF-284B-BC94-B2F02863129D}" type="datetime1">
              <a:rPr lang="sv-SE" smtClean="0"/>
              <a:t>2020-09-25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v-SE"/>
              <a:t>/Namn Namn, Institution eller liknande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B66ED-EE6C-4E7E-848D-94DB84BF3115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61372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AD0EFFF1-1509-4847-8CEA-EA704D010916}" type="datetime1">
              <a:rPr lang="sv-SE" smtClean="0"/>
              <a:t>2020-09-25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/Namn Namn, Institution eller liknande</a:t>
            </a:r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757973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8" name="Picture 15" descr="SU_logo_32mm_300dpi_SVENSK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17226" y="5761162"/>
            <a:ext cx="1031875" cy="909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4229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921992B8-17E5-3C49-B532-AEFBCD9475BA}" type="datetime1">
              <a:rPr lang="sv-SE" smtClean="0"/>
              <a:t>2020-09-25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/Namn Namn, Institution eller liknande</a:t>
            </a:r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757973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8" name="Picture 15" descr="SU_logo_32mm_300dpi_SVENSK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17226" y="5761162"/>
            <a:ext cx="1031875" cy="909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047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3561CE09-97DD-7A44-80B7-0C0B14F4B800}" type="datetime1">
              <a:rPr lang="sv-SE" smtClean="0"/>
              <a:t>2020-09-25</a:t>
            </a:fld>
            <a:endParaRPr lang="en-GB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/Namn Namn, Institution eller liknande</a:t>
            </a:r>
            <a:endParaRPr lang="en-US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idx="1"/>
          </p:nvPr>
        </p:nvSpPr>
        <p:spPr>
          <a:xfrm>
            <a:off x="757973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8" name="Picture 15" descr="SU_logo_32mm_300dpi_SVENSK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817226" y="5761162"/>
            <a:ext cx="1031875" cy="909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416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0E66CBA1-3BF3-6140-8405-E9D843A24063}" type="datetime1">
              <a:rPr lang="sv-SE" smtClean="0"/>
              <a:t>2020-09-25</a:t>
            </a:fld>
            <a:endParaRPr lang="en-GB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/Namn Namn, Institution eller liknande</a:t>
            </a:r>
            <a:endParaRPr lang="en-US" dirty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idx="1"/>
          </p:nvPr>
        </p:nvSpPr>
        <p:spPr>
          <a:xfrm>
            <a:off x="757973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41" y="5733256"/>
            <a:ext cx="103585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4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2293A45B-AC0E-F84C-ADCF-3CCCFC9F708B}" type="datetime1">
              <a:rPr lang="sv-SE" smtClean="0"/>
              <a:t>2020-09-25</a:t>
            </a:fld>
            <a:endParaRPr lang="en-GB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/Namn Namn, Institution eller liknande</a:t>
            </a:r>
            <a:endParaRPr lang="en-US" dirty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idx="1"/>
          </p:nvPr>
        </p:nvSpPr>
        <p:spPr>
          <a:xfrm>
            <a:off x="757973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41" y="5733256"/>
            <a:ext cx="103585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01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2F5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757973" y="6390000"/>
            <a:ext cx="1497600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B05909AA-1F60-1046-930D-95F64053294E}" type="datetime1">
              <a:rPr lang="sv-SE" smtClean="0"/>
              <a:t>2020-09-25</a:t>
            </a:fld>
            <a:endParaRPr lang="en-GB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2351584" y="6381328"/>
            <a:ext cx="5856651" cy="28947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lang="en-GB" sz="1200" kern="1200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/Namn Namn, Institution eller liknande</a:t>
            </a:r>
            <a:endParaRPr lang="en-US" dirty="0"/>
          </a:p>
        </p:txBody>
      </p:sp>
      <p:sp>
        <p:nvSpPr>
          <p:cNvPr id="12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04245" y="6390000"/>
            <a:ext cx="2006155" cy="280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sv-SE" sz="1200" kern="120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fld id="{400B66ED-EE6C-4E7E-848D-94DB84BF311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sv-SE" dirty="0"/>
              <a:t>Klicka här för att ändra format</a:t>
            </a:r>
            <a:endParaRPr lang="en-GB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idx="1"/>
          </p:nvPr>
        </p:nvSpPr>
        <p:spPr>
          <a:xfrm>
            <a:off x="757973" y="1310400"/>
            <a:ext cx="10598400" cy="431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1041" y="5733256"/>
            <a:ext cx="103585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27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600" b="1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</p:titleStyle>
    <p:bodyStyle>
      <a:lvl1pPr marL="342900" indent="-342900" algn="l" defTabSz="914400" rtl="0" eaLnBrk="1" latinLnBrk="0" hangingPunct="1">
        <a:lnSpc>
          <a:spcPts val="2900"/>
        </a:lnSpc>
        <a:spcBef>
          <a:spcPct val="20000"/>
        </a:spcBef>
        <a:buSzPct val="93000"/>
        <a:buFont typeface="Verdana" pitchFamily="34" charset="0"/>
        <a:buChar char="●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uu.diva-portal.org/smash/record.jsf?pid=diva2%3A1423099&amp;dswid=-5268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dirty="0"/>
              <a:t>”</a:t>
            </a:r>
            <a:r>
              <a:rPr lang="sv-SE" dirty="0" err="1"/>
              <a:t>Kuda</a:t>
            </a:r>
            <a:r>
              <a:rPr lang="sv-SE" dirty="0"/>
              <a:t> </a:t>
            </a:r>
            <a:r>
              <a:rPr lang="sv-SE" dirty="0" err="1"/>
              <a:t>rahvas</a:t>
            </a:r>
            <a:r>
              <a:rPr lang="sv-SE" dirty="0"/>
              <a:t>, </a:t>
            </a:r>
            <a:r>
              <a:rPr lang="et-EE" dirty="0"/>
              <a:t>nõnda rõõvas.“ Rõivad ja sotsiaalne kord Tallinnas 17. sajandil</a:t>
            </a:r>
            <a:endParaRPr lang="en-GB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48816" y="4221088"/>
            <a:ext cx="8841600" cy="1166400"/>
          </a:xfrm>
        </p:spPr>
        <p:txBody>
          <a:bodyPr>
            <a:normAutofit/>
          </a:bodyPr>
          <a:lstStyle/>
          <a:p>
            <a:pPr algn="ctr"/>
            <a:r>
              <a:rPr lang="sv-SE" sz="2800" dirty="0"/>
              <a:t>Astrid Pajur</a:t>
            </a:r>
            <a:r>
              <a:rPr lang="et-EE" sz="2800" dirty="0"/>
              <a:t>, PhD</a:t>
            </a:r>
          </a:p>
          <a:p>
            <a:pPr algn="ctr"/>
            <a:r>
              <a:rPr lang="et-EE" sz="2800" dirty="0"/>
              <a:t>25. september 2020</a:t>
            </a:r>
          </a:p>
          <a:p>
            <a:pPr algn="ctr"/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D241D-FDB3-48A6-ACB5-B98EFB95A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/>
              <a:t>Korporatiivne linnaühiskond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EE59E-CCAF-42A9-AAE3-D1B29D63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973" y="1200264"/>
            <a:ext cx="10598400" cy="5470536"/>
          </a:xfrm>
        </p:spPr>
        <p:txBody>
          <a:bodyPr>
            <a:normAutofit fontScale="92500"/>
          </a:bodyPr>
          <a:lstStyle/>
          <a:p>
            <a:r>
              <a:rPr lang="en-GB" sz="2800" dirty="0" err="1"/>
              <a:t>Raad</a:t>
            </a:r>
            <a:r>
              <a:rPr lang="et-EE" sz="2800" dirty="0"/>
              <a:t> – 14 liiget ja 4 pürgermeistrit, valiti Suurgildi hulgast</a:t>
            </a:r>
            <a:endParaRPr lang="en-GB" sz="2800" dirty="0"/>
          </a:p>
          <a:p>
            <a:r>
              <a:rPr lang="en-GB" sz="2800" dirty="0" err="1"/>
              <a:t>Suurgild</a:t>
            </a:r>
            <a:r>
              <a:rPr lang="en-GB" sz="2800" dirty="0"/>
              <a:t> – </a:t>
            </a:r>
            <a:r>
              <a:rPr lang="en-GB" sz="2800" dirty="0" err="1"/>
              <a:t>kaugsõidukaubandusega</a:t>
            </a:r>
            <a:r>
              <a:rPr lang="en-GB" sz="2800" dirty="0"/>
              <a:t> </a:t>
            </a:r>
            <a:r>
              <a:rPr lang="en-GB" sz="2800" dirty="0" err="1"/>
              <a:t>tegelevad</a:t>
            </a:r>
            <a:r>
              <a:rPr lang="en-GB" sz="2800" dirty="0"/>
              <a:t> </a:t>
            </a:r>
            <a:r>
              <a:rPr lang="en-GB" sz="2800" dirty="0" err="1"/>
              <a:t>kaupmehed</a:t>
            </a:r>
            <a:endParaRPr lang="en-GB" sz="2800" dirty="0"/>
          </a:p>
          <a:p>
            <a:r>
              <a:rPr lang="en-GB" sz="2800" dirty="0" err="1"/>
              <a:t>Mustpeade</a:t>
            </a:r>
            <a:r>
              <a:rPr lang="en-GB" sz="2800" dirty="0"/>
              <a:t> </a:t>
            </a:r>
            <a:r>
              <a:rPr lang="en-GB" sz="2800" dirty="0" err="1"/>
              <a:t>vennaskond</a:t>
            </a:r>
            <a:r>
              <a:rPr lang="en-GB" sz="2800" dirty="0"/>
              <a:t> – </a:t>
            </a:r>
            <a:r>
              <a:rPr lang="en-GB" sz="2800" dirty="0" err="1"/>
              <a:t>vallalised</a:t>
            </a:r>
            <a:r>
              <a:rPr lang="en-GB" sz="2800" dirty="0"/>
              <a:t> </a:t>
            </a:r>
            <a:r>
              <a:rPr lang="en-GB" sz="2800" dirty="0" err="1"/>
              <a:t>kaupmehed</a:t>
            </a:r>
            <a:r>
              <a:rPr lang="en-GB" sz="2800" dirty="0"/>
              <a:t> </a:t>
            </a:r>
            <a:r>
              <a:rPr lang="en-GB" sz="2800" dirty="0" err="1"/>
              <a:t>ja</a:t>
            </a:r>
            <a:r>
              <a:rPr lang="en-GB" sz="2800" dirty="0"/>
              <a:t> </a:t>
            </a:r>
            <a:r>
              <a:rPr lang="en-GB" sz="2800" dirty="0" err="1"/>
              <a:t>kaupmehesellid</a:t>
            </a:r>
            <a:endParaRPr lang="en-GB" sz="2800" dirty="0"/>
          </a:p>
          <a:p>
            <a:r>
              <a:rPr lang="en-GB" sz="2800" dirty="0" err="1"/>
              <a:t>Kanuti</a:t>
            </a:r>
            <a:r>
              <a:rPr lang="en-GB" sz="2800" dirty="0"/>
              <a:t> gild – n-ö </a:t>
            </a:r>
            <a:r>
              <a:rPr lang="en-GB" sz="2800" dirty="0" err="1"/>
              <a:t>paremad</a:t>
            </a:r>
            <a:r>
              <a:rPr lang="en-GB" sz="2800" dirty="0"/>
              <a:t> </a:t>
            </a:r>
            <a:r>
              <a:rPr lang="en-GB" sz="2800" dirty="0" err="1"/>
              <a:t>käsitöölised</a:t>
            </a:r>
            <a:r>
              <a:rPr lang="en-GB" sz="2800" dirty="0"/>
              <a:t>: </a:t>
            </a:r>
            <a:r>
              <a:rPr lang="en-GB" sz="2800" dirty="0" err="1"/>
              <a:t>kullassepad</a:t>
            </a:r>
            <a:r>
              <a:rPr lang="en-GB" sz="2800" dirty="0"/>
              <a:t>, </a:t>
            </a:r>
            <a:r>
              <a:rPr lang="en-GB" sz="2800" dirty="0" err="1"/>
              <a:t>pagarid</a:t>
            </a:r>
            <a:r>
              <a:rPr lang="en-GB" sz="2800" dirty="0"/>
              <a:t>, </a:t>
            </a:r>
            <a:r>
              <a:rPr lang="en-GB" sz="2800" dirty="0" err="1"/>
              <a:t>rätsepad</a:t>
            </a:r>
            <a:r>
              <a:rPr lang="en-GB" sz="2800" dirty="0"/>
              <a:t>,</a:t>
            </a:r>
            <a:r>
              <a:rPr lang="et-EE" sz="2800" dirty="0"/>
              <a:t>kingsepad, kübara- ja kindmeistrid,</a:t>
            </a:r>
            <a:r>
              <a:rPr lang="en-GB" sz="2800" dirty="0"/>
              <a:t> </a:t>
            </a:r>
            <a:r>
              <a:rPr lang="en-GB" sz="2800" dirty="0" err="1"/>
              <a:t>skulptorid</a:t>
            </a:r>
            <a:r>
              <a:rPr lang="en-GB" sz="2800" dirty="0"/>
              <a:t>, </a:t>
            </a:r>
            <a:r>
              <a:rPr lang="en-GB" sz="2800" dirty="0" err="1"/>
              <a:t>puunikerdajad</a:t>
            </a:r>
            <a:r>
              <a:rPr lang="et-EE" sz="2800" dirty="0"/>
              <a:t> ja puusepad</a:t>
            </a:r>
            <a:endParaRPr lang="en-GB" sz="2800" dirty="0"/>
          </a:p>
          <a:p>
            <a:r>
              <a:rPr lang="en-GB" sz="2800" dirty="0" err="1"/>
              <a:t>Oleviste</a:t>
            </a:r>
            <a:r>
              <a:rPr lang="en-GB" sz="2800" dirty="0"/>
              <a:t> gild – n-ö </a:t>
            </a:r>
            <a:r>
              <a:rPr lang="en-GB" sz="2800" dirty="0" err="1"/>
              <a:t>lihtsamad</a:t>
            </a:r>
            <a:r>
              <a:rPr lang="en-GB" sz="2800" dirty="0"/>
              <a:t> </a:t>
            </a:r>
            <a:r>
              <a:rPr lang="en-GB" sz="2800" dirty="0" err="1"/>
              <a:t>käsitöölised</a:t>
            </a:r>
            <a:r>
              <a:rPr lang="en-GB" sz="2800" dirty="0"/>
              <a:t>: </a:t>
            </a:r>
            <a:r>
              <a:rPr lang="en-GB" sz="2800" dirty="0" err="1"/>
              <a:t>lihunikud</a:t>
            </a:r>
            <a:r>
              <a:rPr lang="en-GB" sz="2800" dirty="0"/>
              <a:t>, </a:t>
            </a:r>
            <a:r>
              <a:rPr lang="en-GB" sz="2800" dirty="0" err="1"/>
              <a:t>köösnerid</a:t>
            </a:r>
            <a:r>
              <a:rPr lang="en-GB" sz="2800" dirty="0"/>
              <a:t>, </a:t>
            </a:r>
            <a:r>
              <a:rPr lang="en-GB" sz="2800" dirty="0" err="1"/>
              <a:t>nahaparkalid</a:t>
            </a:r>
            <a:endParaRPr lang="en-GB" sz="2800" dirty="0"/>
          </a:p>
          <a:p>
            <a:r>
              <a:rPr lang="en-GB" sz="2800" dirty="0" err="1"/>
              <a:t>Suur</a:t>
            </a:r>
            <a:r>
              <a:rPr lang="en-GB" sz="2800" dirty="0"/>
              <a:t> hulk </a:t>
            </a:r>
            <a:r>
              <a:rPr lang="en-GB" sz="2800" dirty="0" err="1"/>
              <a:t>inimesi</a:t>
            </a:r>
            <a:r>
              <a:rPr lang="en-GB" sz="2800" dirty="0"/>
              <a:t>, </a:t>
            </a:r>
            <a:r>
              <a:rPr lang="en-GB" sz="2800" dirty="0" err="1"/>
              <a:t>kes</a:t>
            </a:r>
            <a:r>
              <a:rPr lang="en-GB" sz="2800" dirty="0"/>
              <a:t> </a:t>
            </a:r>
            <a:r>
              <a:rPr lang="en-GB" sz="2800" dirty="0" err="1"/>
              <a:t>ei</a:t>
            </a:r>
            <a:r>
              <a:rPr lang="en-GB" sz="2800" dirty="0"/>
              <a:t> </a:t>
            </a:r>
            <a:r>
              <a:rPr lang="en-GB" sz="2800" dirty="0" err="1"/>
              <a:t>kuulunud</a:t>
            </a:r>
            <a:r>
              <a:rPr lang="en-GB" sz="2800" dirty="0"/>
              <a:t> </a:t>
            </a:r>
            <a:r>
              <a:rPr lang="en-GB" sz="2800" dirty="0" err="1"/>
              <a:t>ühtegi</a:t>
            </a:r>
            <a:r>
              <a:rPr lang="en-GB" sz="2800" dirty="0"/>
              <a:t> </a:t>
            </a:r>
            <a:r>
              <a:rPr lang="en-GB" sz="2800" dirty="0" err="1"/>
              <a:t>korporatsiooni</a:t>
            </a:r>
            <a:r>
              <a:rPr lang="et-EE" sz="2800" dirty="0"/>
              <a:t>: usu ja kirikuga seotud inimesed, õpetajad, arstid, teenijarahvas, muude madalamate käsitööametite esindajad (voorimehed ja kaubavedajad)</a:t>
            </a:r>
            <a:endParaRPr lang="en-GB" sz="2800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8764B5-AC67-4BD1-BE13-6224D98C9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CC49E8-FF37-494B-AAA6-0D675640D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4761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7A042-6C82-439B-AD76-69FCB58CD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3200" dirty="0"/>
              <a:t>Mida õppisin?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C76775-F7EC-4351-8449-00681E973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/>
              <a:t>Normatiivsel tasandil ei olnud rõivaste ja sotsiaalse korra omavaheline seos sugugi iseenesest mõistetav, sest kord ise muutus ja ka rõivad muutusid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/>
              <a:t>Erisused väljendusid: kanga kvaliteedis (ja selle hinnas) ning aksessuaarides, </a:t>
            </a:r>
            <a:r>
              <a:rPr lang="et-EE" sz="2400" b="1" dirty="0"/>
              <a:t>aga ka selles, </a:t>
            </a:r>
            <a:r>
              <a:rPr lang="et-EE" sz="2400" dirty="0"/>
              <a:t>kus aksessuaarid rõivastel asusid, kui palju ühte või teist kangast kasutati ning millal ja kus neid rõivaid kanti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/>
              <a:t>Rõivamääruste ja varaloendite põhjal tõmmatavad piirid erinesid üksteisest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2400" dirty="0"/>
              <a:t>Riietepõhine grupeerimine ei toiminud päriselus efektiivselt</a:t>
            </a: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2D891F-1458-4860-8132-CBB67DF1E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54C56-FE7B-48D3-A72B-4F13897D3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1217530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70156-F888-48CB-B6D6-F32FACD0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22F7A-8A0D-4293-8AB1-A4FFAD6A1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2800" dirty="0"/>
              <a:t>Hierarhia peegeldamine </a:t>
            </a:r>
            <a:r>
              <a:rPr lang="et-EE" sz="2800" b="1" dirty="0"/>
              <a:t>ja</a:t>
            </a:r>
            <a:r>
              <a:rPr lang="et-EE" sz="2800" dirty="0"/>
              <a:t> õõnestamine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Kinkimine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Pärandamine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Rahana kasutamine (palga maksmisel ja muude asjade hankimisel)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Varastamine</a:t>
            </a: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96F0F-18B3-4D7D-9FF2-8522EAD0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29F38-6CFC-4EE1-86E3-54027AF59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58306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38BFB-A592-42AA-A790-76D50F797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/>
              <a:t>Kokkuvõtteks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B93B8-C1D2-4C3F-9E03-408FB5B40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t-EE" sz="2800" dirty="0"/>
              <a:t>Seisulik kord tekkis mitmel eri tasandil, üksteisega konkureerivad ideed ja eri eesmärgid</a:t>
            </a:r>
          </a:p>
          <a:p>
            <a:r>
              <a:rPr lang="et-EE" sz="2800" dirty="0"/>
              <a:t>Ei ole moodne tarbimisühiskond ega selle algus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Enamik riideid ei olnud uued ega ostetud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Paljudel polnud valikut, mida kanda, vaid nad võtsid vastu pereliikme või tööandja poolt pakutava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17. sajandi turg ei olnud vaba ega anonüümne, ligipääs sellele sõltus inimese sotsiaalsest positsioonist ja sidemetest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t-EE" sz="2400" dirty="0"/>
              <a:t>Tarbimine oli tsükliline</a:t>
            </a:r>
            <a:endParaRPr lang="en-GB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63E54-9A9A-410A-BE47-2C785DFEE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3EECD-C24E-4CDA-A57F-40C40A19C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787209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D14074-11C5-421C-8A83-9FD74725BD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/>
              <a:t>Pajur, Astrid. </a:t>
            </a:r>
            <a:r>
              <a:rPr lang="en-GB" sz="2800" i="1" dirty="0"/>
              <a:t>Dress Matters: Clothes and Social Order in Tallinn, 1600</a:t>
            </a:r>
            <a:r>
              <a:rPr lang="et-EE" sz="2800" i="1" dirty="0"/>
              <a:t>–</a:t>
            </a:r>
            <a:r>
              <a:rPr lang="en-GB" sz="2800" i="1" dirty="0"/>
              <a:t>1700. PhD dissertation. </a:t>
            </a:r>
            <a:r>
              <a:rPr lang="en-GB" sz="2800" dirty="0"/>
              <a:t>Acta Universitatis </a:t>
            </a:r>
            <a:r>
              <a:rPr lang="en-GB" sz="2800" dirty="0" err="1"/>
              <a:t>Upsaliensis</a:t>
            </a:r>
            <a:r>
              <a:rPr lang="en-GB" sz="2800" dirty="0"/>
              <a:t>, 2020</a:t>
            </a:r>
            <a:r>
              <a:rPr lang="et-EE" sz="2800" dirty="0"/>
              <a:t>.</a:t>
            </a:r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r>
              <a:rPr lang="en-GB" sz="2400" dirty="0">
                <a:hlinkClick r:id="rId2"/>
              </a:rPr>
              <a:t>http://uu.diva-portal.org/smash/record.jsf?pid=diva2%3A1423099&amp;dswid=-5268</a:t>
            </a:r>
            <a:endParaRPr lang="et-EE" sz="2400" dirty="0"/>
          </a:p>
          <a:p>
            <a:pPr marL="0" indent="0">
              <a:buNone/>
            </a:pPr>
            <a:endParaRPr lang="et-EE" dirty="0"/>
          </a:p>
          <a:p>
            <a:pPr marL="0" indent="0">
              <a:buNone/>
            </a:pPr>
            <a:endParaRPr lang="et-EE" dirty="0"/>
          </a:p>
          <a:p>
            <a:pPr marL="0" indent="0" algn="ctr">
              <a:buNone/>
            </a:pPr>
            <a:r>
              <a:rPr lang="et-EE" sz="3200" dirty="0"/>
              <a:t>Aitäh!</a:t>
            </a:r>
            <a:endParaRPr lang="en-GB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AECB40-BC56-4F52-B7D6-25516C68D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19014-6968-4EA0-B2A2-2A7F2C015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43671" y="6381328"/>
            <a:ext cx="5856651" cy="289472"/>
          </a:xfrm>
        </p:spPr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180104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CABDDB-52A8-44A0-B904-292B69A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4FCCDD-AEDD-492B-A71C-8E6DA989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B95A6-B43D-42EE-8C07-A3BEA96B68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317"/>
            <a:ext cx="12191999" cy="776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73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9AC76-295B-4C8D-950A-E887E634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t-EE" sz="4000" dirty="0"/>
              <a:t>Miks rõivad?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15848-9915-4573-A57E-4F3CE3C0F6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t-EE" sz="3200" dirty="0"/>
              <a:t>Igal inimesel on olemas vähemalt mingisugused rõivaesemed, nad võivad ühteaegu olla nii vajalikud tarbeesemed kui luksusobjektid</a:t>
            </a:r>
          </a:p>
          <a:p>
            <a:pPr>
              <a:buFont typeface="Wingdings" panose="05000000000000000000" pitchFamily="2" charset="2"/>
              <a:buChar char="§"/>
            </a:pPr>
            <a:endParaRPr lang="et-EE" sz="3200" dirty="0"/>
          </a:p>
          <a:p>
            <a:r>
              <a:rPr lang="et-EE" sz="3200" dirty="0"/>
              <a:t>Varauusaegses seisuslikus ühiskonnas pidi inimese koht hierarhias olema tema välimusest loetav – riietus võis seisusliku korda peegeldada, aga seda ka segada</a:t>
            </a:r>
            <a:endParaRPr lang="en-GB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DD999-9F32-4E42-BFFA-904B7B34D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FB4EA0-7FCB-4ECE-A88C-34D50EEA5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39782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BF3E7-6698-45E8-B29A-12E5AA2B1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121086"/>
            <a:ext cx="10561173" cy="795600"/>
          </a:xfrm>
        </p:spPr>
        <p:txBody>
          <a:bodyPr>
            <a:normAutofit/>
          </a:bodyPr>
          <a:lstStyle/>
          <a:p>
            <a:r>
              <a:rPr lang="et-EE" sz="4000" dirty="0"/>
              <a:t>Kuidas uurida?</a:t>
            </a:r>
            <a:endParaRPr lang="en-GB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869CD-3371-4ADF-8A87-70A0662B8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968899"/>
            <a:ext cx="10598400" cy="43164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t-EE" sz="3200" dirty="0"/>
              <a:t>Kirjalikud allikad</a:t>
            </a:r>
          </a:p>
          <a:p>
            <a:pPr marL="0" indent="0"/>
            <a:endParaRPr lang="et-EE" sz="3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sz="3200" dirty="0"/>
              <a:t>Varainventarid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FD060-D5F8-4943-A66C-18932572C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EE6CCB-8721-4024-84B0-08AABC312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3A6621-D15A-4096-9C0B-DF673F1CD1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187199"/>
            <a:ext cx="3672408" cy="5898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B5368A-2FDC-49E4-A485-0E53FEE04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825323"/>
            <a:ext cx="4464496" cy="513834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486077-B943-4B3C-9243-6C5A69623662}"/>
              </a:ext>
            </a:extLst>
          </p:cNvPr>
          <p:cNvSpPr txBox="1"/>
          <p:nvPr/>
        </p:nvSpPr>
        <p:spPr>
          <a:xfrm>
            <a:off x="827454" y="6049139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latin typeface="Verdana" panose="020B0604030504040204" pitchFamily="34" charset="0"/>
                <a:ea typeface="Verdana" panose="020B0604030504040204" pitchFamily="34" charset="0"/>
              </a:rPr>
              <a:t>Rõivamäärused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0B35AC-2361-4352-B235-B1BB61DAABB1}"/>
              </a:ext>
            </a:extLst>
          </p:cNvPr>
          <p:cNvSpPr txBox="1"/>
          <p:nvPr/>
        </p:nvSpPr>
        <p:spPr>
          <a:xfrm>
            <a:off x="6288022" y="6049139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latin typeface="Verdana" panose="020B0604030504040204" pitchFamily="34" charset="0"/>
                <a:ea typeface="Verdana" panose="020B0604030504040204" pitchFamily="34" charset="0"/>
              </a:rPr>
              <a:t>Varaloendid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161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5F8B58F-63FF-4BCE-99C6-E76872B350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ts val="2600"/>
              </a:lnSpc>
              <a:spcBef>
                <a:spcPct val="20000"/>
              </a:spcBef>
              <a:spcAft>
                <a:spcPts val="0"/>
              </a:spcAft>
              <a:buClrTx/>
              <a:buSzPct val="93000"/>
              <a:buFont typeface="Arial" panose="020B0604020202020204" pitchFamily="34" charset="0"/>
              <a:buChar char="•"/>
              <a:tabLst/>
              <a:defRPr/>
            </a:pPr>
            <a:r>
              <a:rPr kumimoji="0" lang="et-EE" sz="3200" b="0" i="0" u="none" strike="noStrike" kern="1200" cap="none" spc="0" normalizeH="0" baseline="0" noProof="0" dirty="0">
                <a:ln>
                  <a:noFill/>
                </a:ln>
                <a:solidFill>
                  <a:srgbClr val="002F5F"/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</a:rPr>
              <a:t>Kohtumaterjalid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2F5F"/>
              </a:solidFill>
              <a:effectLst/>
              <a:uLnTx/>
              <a:uFillTx/>
              <a:latin typeface="Verdana" pitchFamily="34" charset="0"/>
              <a:ea typeface="Verdana" pitchFamily="34" charset="0"/>
            </a:endParaRPr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51CC26-531B-4191-B83D-2B30BCEDA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406173-98C6-4366-8AE3-7F829FBC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3262D8-82E2-497D-B49A-6E4422D5BC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72" y="187200"/>
            <a:ext cx="3914980" cy="5834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1AC567-F172-4851-A51B-8281AC7DA84D}"/>
              </a:ext>
            </a:extLst>
          </p:cNvPr>
          <p:cNvSpPr txBox="1"/>
          <p:nvPr/>
        </p:nvSpPr>
        <p:spPr>
          <a:xfrm>
            <a:off x="865036" y="6182980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latin typeface="Verdana" panose="020B0604030504040204" pitchFamily="34" charset="0"/>
                <a:ea typeface="Verdana" panose="020B0604030504040204" pitchFamily="34" charset="0"/>
              </a:rPr>
              <a:t>Testamendid</a:t>
            </a:r>
            <a:endParaRPr lang="en-GB" sz="3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1F5053-91D1-4A53-A47B-102C167E8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60" y="187200"/>
            <a:ext cx="5134969" cy="5547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9F1A492-DA9E-4C0E-8F5D-63F07E44B324}"/>
              </a:ext>
            </a:extLst>
          </p:cNvPr>
          <p:cNvSpPr txBox="1"/>
          <p:nvPr/>
        </p:nvSpPr>
        <p:spPr>
          <a:xfrm>
            <a:off x="5735960" y="6021288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3200" dirty="0">
                <a:latin typeface="Verdana" panose="020B0604030504040204" pitchFamily="34" charset="0"/>
                <a:ea typeface="Verdana" panose="020B0604030504040204" pitchFamily="34" charset="0"/>
              </a:rPr>
              <a:t>Kohtumaterjalid</a:t>
            </a:r>
          </a:p>
        </p:txBody>
      </p:sp>
    </p:spTree>
    <p:extLst>
      <p:ext uri="{BB962C8B-B14F-4D97-AF65-F5344CB8AC3E}">
        <p14:creationId xmlns:p14="http://schemas.microsoft.com/office/powerpoint/2010/main" val="3882346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B47461-2E11-4B58-989F-831152056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7973" y="476672"/>
            <a:ext cx="10598400" cy="4316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t-EE" sz="3200" dirty="0"/>
              <a:t>Pildimaterjal</a:t>
            </a:r>
          </a:p>
          <a:p>
            <a:endParaRPr lang="en-GB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1F0648-D729-4D74-BB9C-932718FD2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3F308D-45AC-4CE8-9199-CBE9CD980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 dirty="0"/>
          </a:p>
        </p:txBody>
      </p:sp>
      <p:pic>
        <p:nvPicPr>
          <p:cNvPr id="6" name="Picture 5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7BCF532B-6782-4B4C-9C79-90B532AF94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908720"/>
            <a:ext cx="7056784" cy="30652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6CEB8-817E-4CC7-8A3F-588AA03779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152" y="187200"/>
            <a:ext cx="4086762" cy="540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04A7C7-591C-4897-A267-C2A4887F2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3974" y="3634642"/>
            <a:ext cx="4749159" cy="3022840"/>
          </a:xfrm>
          <a:prstGeom prst="rect">
            <a:avLst/>
          </a:prstGeom>
        </p:spPr>
      </p:pic>
      <p:pic>
        <p:nvPicPr>
          <p:cNvPr id="11" name="Picture 10" descr="A painting of a person&#10;&#10;Description automatically generated">
            <a:extLst>
              <a:ext uri="{FF2B5EF4-FFF2-40B4-BE49-F238E27FC236}">
                <a16:creationId xmlns:a16="http://schemas.microsoft.com/office/drawing/2014/main" id="{3257DD3B-2334-4DD9-8C0F-17723C55D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600" y="3810002"/>
            <a:ext cx="2342568" cy="2816920"/>
          </a:xfrm>
          <a:prstGeom prst="rect">
            <a:avLst/>
          </a:prstGeom>
        </p:spPr>
      </p:pic>
      <p:pic>
        <p:nvPicPr>
          <p:cNvPr id="13" name="Picture 12" descr="A picture containing person, person, wearing, sitting&#10;&#10;Description automatically generated">
            <a:extLst>
              <a:ext uri="{FF2B5EF4-FFF2-40B4-BE49-F238E27FC236}">
                <a16:creationId xmlns:a16="http://schemas.microsoft.com/office/drawing/2014/main" id="{035C834C-0D76-492D-A3E5-F8987744DA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53" y="3817674"/>
            <a:ext cx="2303072" cy="281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67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close up&#10;&#10;Description automatically generated">
            <a:extLst>
              <a:ext uri="{FF2B5EF4-FFF2-40B4-BE49-F238E27FC236}">
                <a16:creationId xmlns:a16="http://schemas.microsoft.com/office/drawing/2014/main" id="{4E01CBE0-0E24-4D2A-B6D2-AA318F98F87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1320800"/>
            <a:ext cx="4152900" cy="4254500"/>
          </a:xfrm>
        </p:spPr>
      </p:pic>
      <p:pic>
        <p:nvPicPr>
          <p:cNvPr id="6" name="Picture 5" descr="A brown and white shirt&#10;&#10;Description automatically generated">
            <a:extLst>
              <a:ext uri="{FF2B5EF4-FFF2-40B4-BE49-F238E27FC236}">
                <a16:creationId xmlns:a16="http://schemas.microsoft.com/office/drawing/2014/main" id="{2F89969D-CA45-4B17-BC4A-A7DC728C2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700" y="1320800"/>
            <a:ext cx="2819400" cy="4254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616769-7571-49BA-8B49-2CB764C368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1320800"/>
            <a:ext cx="3467100" cy="4254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977369-DC43-4805-85F6-E6D68F5B8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974" y="404664"/>
            <a:ext cx="10561173" cy="795600"/>
          </a:xfrm>
        </p:spPr>
        <p:txBody>
          <a:bodyPr anchor="b">
            <a:norm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t-EE" sz="3200" b="0" dirty="0"/>
              <a:t>Säilinud esemed</a:t>
            </a:r>
            <a:endParaRPr lang="en-GB" sz="3200" b="0" dirty="0"/>
          </a:p>
        </p:txBody>
      </p:sp>
    </p:spTree>
    <p:extLst>
      <p:ext uri="{BB962C8B-B14F-4D97-AF65-F5344CB8AC3E}">
        <p14:creationId xmlns:p14="http://schemas.microsoft.com/office/powerpoint/2010/main" val="4141996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57973" y="388800"/>
            <a:ext cx="6254400" cy="795600"/>
          </a:xfrm>
        </p:spPr>
        <p:txBody>
          <a:bodyPr anchor="t">
            <a:normAutofit/>
          </a:bodyPr>
          <a:lstStyle/>
          <a:p>
            <a:r>
              <a:rPr lang="et-EE"/>
              <a:t>Tallinn 17. sajandil</a:t>
            </a:r>
            <a:endParaRPr lang="sv-SE"/>
          </a:p>
        </p:txBody>
      </p:sp>
      <p:pic>
        <p:nvPicPr>
          <p:cNvPr id="9" name="Picture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30B96A7-8EEF-4D6F-B477-BA6B89F4E6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3" b="7764"/>
          <a:stretch/>
        </p:blipFill>
        <p:spPr>
          <a:xfrm>
            <a:off x="757973" y="1310400"/>
            <a:ext cx="6254400" cy="4316400"/>
          </a:xfrm>
          <a:prstGeom prst="rect">
            <a:avLst/>
          </a:prstGeom>
          <a:noFill/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EE70F6-9C3E-40CF-B81D-6DD1771623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"/>
          <a:stretch/>
        </p:blipFill>
        <p:spPr>
          <a:xfrm>
            <a:off x="7317136" y="388800"/>
            <a:ext cx="4080000" cy="5238000"/>
          </a:xfrm>
          <a:noFill/>
        </p:spPr>
      </p:pic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2499E6BC-7AEC-4167-B50C-77A30B52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sv-SE" dirty="0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9BB2C603-44F1-42CE-AA14-08089CB84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1584" y="6381328"/>
            <a:ext cx="5856651" cy="289472"/>
          </a:xfrm>
        </p:spPr>
        <p:txBody>
          <a:bodyPr/>
          <a:lstStyle/>
          <a:p>
            <a:pPr>
              <a:spcAft>
                <a:spcPts val="600"/>
              </a:spcAft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161529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7D332B6-F171-47CA-949E-75DA3EA669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5"/>
          <a:stretch/>
        </p:blipFill>
        <p:spPr>
          <a:xfrm>
            <a:off x="757973" y="1310400"/>
            <a:ext cx="10598400" cy="4316400"/>
          </a:xfrm>
          <a:prstGeom prst="rect">
            <a:avLst/>
          </a:prstGeom>
          <a:noFill/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B5F86454-7F5C-4CF2-8A2E-1004BD035A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7973" y="6390000"/>
            <a:ext cx="1497600" cy="2808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endParaRPr lang="sv-SE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59C32FDB-1AD5-4332-BC08-5DCAC5FA7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1584" y="6381328"/>
            <a:ext cx="5856651" cy="28947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22973150"/>
      </p:ext>
    </p:extLst>
  </p:cSld>
  <p:clrMapOvr>
    <a:masterClrMapping/>
  </p:clrMapOvr>
</p:sld>
</file>

<file path=ppt/theme/theme1.xml><?xml version="1.0" encoding="utf-8"?>
<a:theme xmlns:a="http://schemas.openxmlformats.org/drawingml/2006/main" name="SU vit eld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3D8B57-9D82-9242-A3C3-5EF977F4C203}" vid="{1446E8BF-7692-5149-AEBD-39F6FC84D98E}"/>
    </a:ext>
  </a:extLst>
</a:theme>
</file>

<file path=ppt/theme/theme2.xml><?xml version="1.0" encoding="utf-8"?>
<a:theme xmlns:a="http://schemas.openxmlformats.org/drawingml/2006/main" name="SU vit kronor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3D8B57-9D82-9242-A3C3-5EF977F4C203}" vid="{40DF33B3-5294-DB45-A19B-B2E4F48C476A}"/>
    </a:ext>
  </a:extLst>
</a:theme>
</file>

<file path=ppt/theme/theme3.xml><?xml version="1.0" encoding="utf-8"?>
<a:theme xmlns:a="http://schemas.openxmlformats.org/drawingml/2006/main" name="SU vit olivkvist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3D8B57-9D82-9242-A3C3-5EF977F4C203}" vid="{1519C5DA-AC11-5F41-8A4D-A08745A6C1B5}"/>
    </a:ext>
  </a:extLst>
</a:theme>
</file>

<file path=ppt/theme/theme4.xml><?xml version="1.0" encoding="utf-8"?>
<a:theme xmlns:a="http://schemas.openxmlformats.org/drawingml/2006/main" name="SU blå eld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3D8B57-9D82-9242-A3C3-5EF977F4C203}" vid="{E27893B9-58E7-5748-8BB7-9C578238CC5C}"/>
    </a:ext>
  </a:extLst>
</a:theme>
</file>

<file path=ppt/theme/theme5.xml><?xml version="1.0" encoding="utf-8"?>
<a:theme xmlns:a="http://schemas.openxmlformats.org/drawingml/2006/main" name="1_SU blå kronor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3D8B57-9D82-9242-A3C3-5EF977F4C203}" vid="{12818AE5-585C-7B45-9BA5-9B2AF047C584}"/>
    </a:ext>
  </a:extLst>
</a:theme>
</file>

<file path=ppt/theme/theme6.xml><?xml version="1.0" encoding="utf-8"?>
<a:theme xmlns:a="http://schemas.openxmlformats.org/drawingml/2006/main" name="SU blå olivkvist">
  <a:themeElements>
    <a:clrScheme name="SU">
      <a:dk1>
        <a:srgbClr val="002F5F"/>
      </a:dk1>
      <a:lt1>
        <a:srgbClr val="FFFFFF"/>
      </a:lt1>
      <a:dk2>
        <a:srgbClr val="002F5F"/>
      </a:dk2>
      <a:lt2>
        <a:srgbClr val="808080"/>
      </a:lt2>
      <a:accent1>
        <a:srgbClr val="A3A86B"/>
      </a:accent1>
      <a:accent2>
        <a:srgbClr val="ACDEE6"/>
      </a:accent2>
      <a:accent3>
        <a:srgbClr val="9BB2CE"/>
      </a:accent3>
      <a:accent4>
        <a:srgbClr val="D95E00"/>
      </a:accent4>
      <a:accent5>
        <a:srgbClr val="DADCC3"/>
      </a:accent5>
      <a:accent6>
        <a:srgbClr val="FF9B4F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33D8B57-9D82-9242-A3C3-5EF977F4C203}" vid="{3223880F-EB39-A743-A83B-9E193B91128C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383</Words>
  <Application>Microsoft Office PowerPoint</Application>
  <PresentationFormat>Widescreen</PresentationFormat>
  <Paragraphs>51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</vt:lpstr>
      <vt:lpstr>Verdana</vt:lpstr>
      <vt:lpstr>Wingdings</vt:lpstr>
      <vt:lpstr>SU vit eld</vt:lpstr>
      <vt:lpstr>SU vit kronor</vt:lpstr>
      <vt:lpstr>SU vit olivkvist</vt:lpstr>
      <vt:lpstr>SU blå eld</vt:lpstr>
      <vt:lpstr>1_SU blå kronor</vt:lpstr>
      <vt:lpstr>SU blå olivkvist</vt:lpstr>
      <vt:lpstr>”Kuda rahvas, nõnda rõõvas.“ Rõivad ja sotsiaalne kord Tallinnas 17. sajandil</vt:lpstr>
      <vt:lpstr>PowerPoint Presentation</vt:lpstr>
      <vt:lpstr>Miks rõivad?</vt:lpstr>
      <vt:lpstr>Kuidas uurida?</vt:lpstr>
      <vt:lpstr>PowerPoint Presentation</vt:lpstr>
      <vt:lpstr>PowerPoint Presentation</vt:lpstr>
      <vt:lpstr>Säilinud esemed</vt:lpstr>
      <vt:lpstr>Tallinn 17. sajandil</vt:lpstr>
      <vt:lpstr>PowerPoint Presentation</vt:lpstr>
      <vt:lpstr>Korporatiivne linnaühiskond</vt:lpstr>
      <vt:lpstr>Mida õppisin?</vt:lpstr>
      <vt:lpstr>PowerPoint Presentation</vt:lpstr>
      <vt:lpstr>Kokkuvõtteks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”Kuda rahvas, nõnda rõõvas.“ Rõivad ja sotsiaalne kord Tallinnas 17. sajandil</dc:title>
  <dc:creator>Astrid Pajur</dc:creator>
  <cp:lastModifiedBy>Astrid Pajur</cp:lastModifiedBy>
  <cp:revision>16</cp:revision>
  <dcterms:created xsi:type="dcterms:W3CDTF">2020-09-24T16:27:51Z</dcterms:created>
  <dcterms:modified xsi:type="dcterms:W3CDTF">2020-09-25T13:02:43Z</dcterms:modified>
</cp:coreProperties>
</file>