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11963" cy="99425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4CC50DF-F2A8-4981-AAEB-1A7D48DD9D81}" type="datetimeFigureOut">
              <a:rPr lang="sv-SE" smtClean="0"/>
              <a:pPr/>
              <a:t>2016-10-11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8971BBA-1C1B-4087-B12F-B7FCA8EE1342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vk.ee/general-info/national-electoral-committe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The President </a:t>
            </a:r>
            <a:r>
              <a:rPr lang="sv-SE" dirty="0" err="1" smtClean="0"/>
              <a:t>Elections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in Estonia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2016-10-11</a:t>
            </a:r>
          </a:p>
          <a:p>
            <a:r>
              <a:rPr lang="sv-SE" dirty="0" smtClean="0"/>
              <a:t>Sirle Sööt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342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Third </a:t>
            </a:r>
            <a:r>
              <a:rPr lang="en-US" dirty="0"/>
              <a:t>round of voting in </a:t>
            </a:r>
            <a:r>
              <a:rPr lang="en-US" dirty="0" err="1"/>
              <a:t>Riigikogu</a:t>
            </a:r>
            <a:r>
              <a:rPr lang="en-US" dirty="0"/>
              <a:t> 30 </a:t>
            </a:r>
            <a:r>
              <a:rPr lang="en-US" dirty="0" smtClean="0"/>
              <a:t>August</a:t>
            </a:r>
            <a:endParaRPr lang="sv-S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1396105" cy="20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20669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115616" y="4653136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</a:t>
            </a:r>
            <a:r>
              <a:rPr lang="fr-FR" dirty="0" err="1" smtClean="0"/>
              <a:t>Siim</a:t>
            </a:r>
            <a:r>
              <a:rPr lang="fr-FR" dirty="0" smtClean="0"/>
              <a:t> </a:t>
            </a:r>
            <a:r>
              <a:rPr lang="fr-FR" dirty="0" err="1" smtClean="0"/>
              <a:t>Kallas</a:t>
            </a:r>
            <a:r>
              <a:rPr lang="fr-FR" dirty="0" smtClean="0"/>
              <a:t> (68)         </a:t>
            </a:r>
            <a:r>
              <a:rPr lang="fr-FR" dirty="0" err="1" smtClean="0"/>
              <a:t>Mailis</a:t>
            </a:r>
            <a:r>
              <a:rPr lang="fr-FR" dirty="0" smtClean="0"/>
              <a:t> </a:t>
            </a:r>
            <a:r>
              <a:rPr lang="fr-FR" dirty="0" err="1" smtClean="0"/>
              <a:t>Reps</a:t>
            </a:r>
            <a:r>
              <a:rPr lang="fr-FR" dirty="0" smtClean="0"/>
              <a:t> (41)</a:t>
            </a:r>
          </a:p>
          <a:p>
            <a:r>
              <a:rPr lang="fr-FR" dirty="0" smtClean="0"/>
              <a:t>             42 votes                    26 votes</a:t>
            </a:r>
          </a:p>
          <a:p>
            <a:endParaRPr lang="fr-FR" dirty="0"/>
          </a:p>
          <a:p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a 2/3 majority of the membership of the </a:t>
            </a:r>
            <a:r>
              <a:rPr lang="en-US" dirty="0" err="1" smtClean="0"/>
              <a:t>Riigikogu</a:t>
            </a:r>
            <a:r>
              <a:rPr lang="en-US" dirty="0" smtClean="0"/>
              <a:t> votes (68) shall be considered elected.</a:t>
            </a:r>
            <a:endParaRPr lang="fr-FR" dirty="0" smtClean="0"/>
          </a:p>
          <a:p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5764393" y="4659999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empty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ballot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papers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          30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64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round of voting in electoral body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SE" dirty="0" err="1"/>
              <a:t>Electoral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: </a:t>
            </a:r>
            <a:r>
              <a:rPr lang="sv-SE" dirty="0" smtClean="0"/>
              <a:t>representatives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local</a:t>
            </a:r>
            <a:r>
              <a:rPr lang="sv-SE" dirty="0"/>
              <a:t> </a:t>
            </a:r>
            <a:r>
              <a:rPr lang="sv-SE" dirty="0" err="1"/>
              <a:t>government</a:t>
            </a:r>
            <a:r>
              <a:rPr lang="sv-SE" dirty="0"/>
              <a:t> </a:t>
            </a:r>
            <a:r>
              <a:rPr lang="sv-SE" dirty="0" err="1"/>
              <a:t>councils</a:t>
            </a:r>
            <a:r>
              <a:rPr lang="sv-SE" dirty="0"/>
              <a:t> (234) + MP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Riigikogu</a:t>
            </a:r>
            <a:r>
              <a:rPr lang="sv-SE" dirty="0"/>
              <a:t> (101</a:t>
            </a:r>
            <a:r>
              <a:rPr lang="sv-SE" dirty="0" smtClean="0"/>
              <a:t>)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Tallinn	10	</a:t>
            </a:r>
            <a:r>
              <a:rPr lang="sv-SE" dirty="0" smtClean="0"/>
              <a:t>	</a:t>
            </a:r>
            <a:r>
              <a:rPr lang="sv-SE" dirty="0" err="1" smtClean="0"/>
              <a:t>Viimsi</a:t>
            </a:r>
            <a:r>
              <a:rPr lang="sv-SE" dirty="0" smtClean="0"/>
              <a:t> rural </a:t>
            </a:r>
            <a:r>
              <a:rPr lang="sv-SE" dirty="0" err="1" smtClean="0"/>
              <a:t>municipality</a:t>
            </a:r>
            <a:r>
              <a:rPr lang="sv-SE" dirty="0"/>
              <a:t>	2</a:t>
            </a:r>
          </a:p>
          <a:p>
            <a:pPr marL="0" indent="0">
              <a:buNone/>
            </a:pPr>
            <a:r>
              <a:rPr lang="sv-SE" dirty="0"/>
              <a:t>Tartu 	</a:t>
            </a:r>
            <a:r>
              <a:rPr lang="sv-SE" dirty="0" smtClean="0"/>
              <a:t>4</a:t>
            </a:r>
            <a:r>
              <a:rPr lang="sv-SE" dirty="0"/>
              <a:t>	</a:t>
            </a:r>
            <a:r>
              <a:rPr lang="sv-SE" dirty="0" smtClean="0"/>
              <a:t>	</a:t>
            </a:r>
            <a:r>
              <a:rPr lang="sv-SE" dirty="0" err="1" smtClean="0"/>
              <a:t>Rakvere</a:t>
            </a:r>
            <a:r>
              <a:rPr lang="sv-SE" dirty="0" smtClean="0"/>
              <a:t> </a:t>
            </a:r>
            <a:r>
              <a:rPr lang="sv-SE" dirty="0"/>
              <a:t>	</a:t>
            </a:r>
            <a:r>
              <a:rPr lang="sv-SE" dirty="0" smtClean="0"/>
              <a:t>	2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Pärnu 	2	</a:t>
            </a:r>
            <a:r>
              <a:rPr lang="sv-SE" dirty="0" smtClean="0"/>
              <a:t>	</a:t>
            </a:r>
            <a:r>
              <a:rPr lang="sv-SE" dirty="0" err="1" smtClean="0"/>
              <a:t>Kuressaare</a:t>
            </a:r>
            <a:r>
              <a:rPr lang="sv-SE" dirty="0"/>
              <a:t>	</a:t>
            </a:r>
            <a:r>
              <a:rPr lang="sv-SE" dirty="0" smtClean="0"/>
              <a:t>	2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Narva</a:t>
            </a:r>
            <a:r>
              <a:rPr lang="sv-SE" dirty="0"/>
              <a:t>	2	</a:t>
            </a:r>
            <a:r>
              <a:rPr lang="sv-SE" dirty="0" smtClean="0"/>
              <a:t>	Võru </a:t>
            </a:r>
            <a:r>
              <a:rPr lang="sv-SE" dirty="0"/>
              <a:t>		</a:t>
            </a:r>
            <a:r>
              <a:rPr lang="sv-SE" dirty="0" smtClean="0"/>
              <a:t>	2</a:t>
            </a:r>
            <a:endParaRPr lang="sv-SE" dirty="0"/>
          </a:p>
          <a:p>
            <a:pPr marL="0" indent="0">
              <a:buNone/>
            </a:pPr>
            <a:r>
              <a:rPr lang="sv-SE" dirty="0" err="1"/>
              <a:t>Kohtla-Järve</a:t>
            </a:r>
            <a:r>
              <a:rPr lang="sv-SE" dirty="0"/>
              <a:t> </a:t>
            </a:r>
            <a:r>
              <a:rPr lang="sv-SE" dirty="0" smtClean="0"/>
              <a:t>2</a:t>
            </a:r>
            <a:r>
              <a:rPr lang="sv-SE" dirty="0"/>
              <a:t>	</a:t>
            </a:r>
            <a:r>
              <a:rPr lang="sv-SE" dirty="0" smtClean="0"/>
              <a:t>	</a:t>
            </a:r>
            <a:r>
              <a:rPr lang="sv-SE" dirty="0" err="1" smtClean="0"/>
              <a:t>Rae</a:t>
            </a:r>
            <a:r>
              <a:rPr lang="sv-SE" dirty="0" smtClean="0"/>
              <a:t> </a:t>
            </a:r>
            <a:r>
              <a:rPr lang="sv-SE" dirty="0"/>
              <a:t>rural </a:t>
            </a:r>
            <a:r>
              <a:rPr lang="sv-SE" dirty="0" err="1"/>
              <a:t>municipality</a:t>
            </a:r>
            <a:r>
              <a:rPr lang="sv-SE" dirty="0"/>
              <a:t>	2</a:t>
            </a:r>
          </a:p>
          <a:p>
            <a:pPr marL="0" indent="0">
              <a:buNone/>
            </a:pPr>
            <a:r>
              <a:rPr lang="sv-SE" dirty="0" err="1"/>
              <a:t>Viljandi</a:t>
            </a:r>
            <a:r>
              <a:rPr lang="sv-SE" dirty="0"/>
              <a:t> 	2	</a:t>
            </a:r>
            <a:r>
              <a:rPr lang="sv-SE" dirty="0" smtClean="0"/>
              <a:t>	</a:t>
            </a:r>
            <a:r>
              <a:rPr lang="sv-SE" dirty="0" err="1" smtClean="0"/>
              <a:t>Other</a:t>
            </a:r>
            <a:r>
              <a:rPr lang="sv-SE" dirty="0" smtClean="0"/>
              <a:t> </a:t>
            </a:r>
            <a:r>
              <a:rPr lang="sv-SE" dirty="0" err="1"/>
              <a:t>municipalities</a:t>
            </a:r>
            <a:r>
              <a:rPr lang="sv-SE" dirty="0"/>
              <a:t> (202</a:t>
            </a:r>
            <a:r>
              <a:rPr lang="sv-SE" dirty="0" smtClean="0"/>
              <a:t>) 1</a:t>
            </a:r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3990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round of voting in electoral </a:t>
            </a:r>
            <a:r>
              <a:rPr lang="en-US" dirty="0" smtClean="0"/>
              <a:t>body- </a:t>
            </a:r>
            <a:r>
              <a:rPr lang="en-US" smtClean="0"/>
              <a:t>24 September</a:t>
            </a:r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1097375" cy="1542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9636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1397" y="2420888"/>
            <a:ext cx="1484659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18507"/>
            <a:ext cx="1182687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9776"/>
            <a:ext cx="10366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971600" y="4077072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</a:t>
            </a:r>
            <a:r>
              <a:rPr lang="sv-SE" dirty="0" err="1" smtClean="0"/>
              <a:t>Allar</a:t>
            </a:r>
            <a:r>
              <a:rPr lang="sv-SE" dirty="0" smtClean="0"/>
              <a:t> </a:t>
            </a:r>
            <a:r>
              <a:rPr lang="sv-SE" dirty="0" err="1" smtClean="0"/>
              <a:t>Jõks</a:t>
            </a:r>
            <a:r>
              <a:rPr lang="sv-SE" dirty="0" smtClean="0"/>
              <a:t>,  </a:t>
            </a:r>
            <a:r>
              <a:rPr lang="sv-SE" dirty="0" err="1" smtClean="0"/>
              <a:t>Siim</a:t>
            </a:r>
            <a:r>
              <a:rPr lang="sv-SE" dirty="0" smtClean="0"/>
              <a:t> Kallas, Mailis Reps, Marina </a:t>
            </a:r>
            <a:r>
              <a:rPr lang="sv-SE" dirty="0" err="1" smtClean="0"/>
              <a:t>Kaljurand</a:t>
            </a:r>
            <a:r>
              <a:rPr lang="sv-SE" dirty="0" smtClean="0"/>
              <a:t>, Mart </a:t>
            </a:r>
            <a:r>
              <a:rPr lang="sv-SE" dirty="0" err="1" smtClean="0"/>
              <a:t>Helme</a:t>
            </a:r>
            <a:endParaRPr lang="sv-SE" dirty="0" smtClean="0"/>
          </a:p>
          <a:p>
            <a:r>
              <a:rPr lang="sv-SE" dirty="0" smtClean="0"/>
              <a:t>  83 </a:t>
            </a:r>
            <a:r>
              <a:rPr lang="sv-SE" dirty="0" err="1" smtClean="0"/>
              <a:t>votes</a:t>
            </a:r>
            <a:r>
              <a:rPr lang="sv-SE" dirty="0" smtClean="0"/>
              <a:t>     81 </a:t>
            </a:r>
            <a:r>
              <a:rPr lang="sv-SE" dirty="0" err="1" smtClean="0"/>
              <a:t>votes</a:t>
            </a:r>
            <a:r>
              <a:rPr lang="sv-SE" dirty="0" smtClean="0"/>
              <a:t>     79 </a:t>
            </a:r>
            <a:r>
              <a:rPr lang="sv-SE" dirty="0" err="1" smtClean="0"/>
              <a:t>votes</a:t>
            </a:r>
            <a:r>
              <a:rPr lang="sv-SE" dirty="0" smtClean="0"/>
              <a:t>          75 </a:t>
            </a:r>
            <a:r>
              <a:rPr lang="sv-SE" dirty="0" err="1" smtClean="0"/>
              <a:t>votes</a:t>
            </a:r>
            <a:r>
              <a:rPr lang="sv-SE" dirty="0" smtClean="0"/>
              <a:t>           16 </a:t>
            </a:r>
            <a:r>
              <a:rPr lang="sv-SE" dirty="0" err="1" smtClean="0"/>
              <a:t>votes</a:t>
            </a:r>
            <a:endParaRPr lang="sv-SE" dirty="0" smtClean="0"/>
          </a:p>
          <a:p>
            <a:endParaRPr lang="en-US" dirty="0" smtClean="0"/>
          </a:p>
          <a:p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votes a majority of the members of the electoral body participating in the voting </a:t>
            </a:r>
            <a:r>
              <a:rPr lang="fr-FR" dirty="0" smtClean="0"/>
              <a:t>(50% + 1 vote =168 votes)</a:t>
            </a:r>
            <a:r>
              <a:rPr lang="en-US" dirty="0" smtClean="0"/>
              <a:t> shall be considered elected.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58910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</a:t>
            </a:r>
            <a:r>
              <a:rPr lang="en-US" dirty="0"/>
              <a:t>round of voting in electoral body – 24 </a:t>
            </a:r>
            <a:r>
              <a:rPr lang="en-US" dirty="0" smtClean="0"/>
              <a:t>September</a:t>
            </a:r>
            <a:endParaRPr lang="sv-S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6988"/>
            <a:ext cx="1170533" cy="176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73088"/>
            <a:ext cx="1279525" cy="17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259632" y="4437112"/>
            <a:ext cx="6768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        </a:t>
            </a:r>
            <a:r>
              <a:rPr lang="sv-SE" dirty="0" err="1" smtClean="0"/>
              <a:t>Siim</a:t>
            </a:r>
            <a:r>
              <a:rPr lang="sv-SE" dirty="0" smtClean="0"/>
              <a:t> Kallas       </a:t>
            </a:r>
            <a:r>
              <a:rPr lang="sv-SE" dirty="0" err="1" smtClean="0"/>
              <a:t>Allar</a:t>
            </a:r>
            <a:r>
              <a:rPr lang="sv-SE" dirty="0" smtClean="0"/>
              <a:t> </a:t>
            </a:r>
            <a:r>
              <a:rPr lang="sv-SE" dirty="0" err="1" smtClean="0"/>
              <a:t>Jõks</a:t>
            </a:r>
            <a:endParaRPr lang="sv-SE" dirty="0" smtClean="0"/>
          </a:p>
          <a:p>
            <a:r>
              <a:rPr lang="sv-SE" dirty="0" smtClean="0"/>
              <a:t>         138 </a:t>
            </a:r>
            <a:r>
              <a:rPr lang="sv-SE" dirty="0" err="1" smtClean="0"/>
              <a:t>votes</a:t>
            </a:r>
            <a:r>
              <a:rPr lang="sv-SE" dirty="0" smtClean="0"/>
              <a:t>         134 </a:t>
            </a:r>
            <a:r>
              <a:rPr lang="sv-SE" dirty="0" err="1" smtClean="0"/>
              <a:t>votes</a:t>
            </a:r>
            <a:endParaRPr lang="sv-SE" dirty="0" smtClean="0"/>
          </a:p>
          <a:p>
            <a:endParaRPr lang="en-US" dirty="0" smtClean="0"/>
          </a:p>
          <a:p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votes a majority of the members of the electoral body participating in the voting (50% + 1 vote =167 votes) shall be considered elected.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5332033" y="4442245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empty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ballot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papers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 smtClean="0">
                <a:solidFill>
                  <a:srgbClr val="FF0000"/>
                </a:solidFill>
              </a:rPr>
              <a:t>              57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8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Extraordinary </a:t>
            </a:r>
            <a:r>
              <a:rPr lang="en-US" dirty="0"/>
              <a:t>election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87624" y="2119257"/>
            <a:ext cx="6768752" cy="3603812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no candidate receives the required majority, the election of the President of the Republic shall be held pursuant to clause 3 (2) 3) of this </a:t>
            </a:r>
            <a:r>
              <a:rPr lang="en-US" dirty="0" smtClean="0"/>
              <a:t>Act. (§ </a:t>
            </a:r>
            <a:r>
              <a:rPr lang="en-US" dirty="0"/>
              <a:t>26 </a:t>
            </a:r>
            <a:r>
              <a:rPr lang="en-US" dirty="0" err="1"/>
              <a:t>lg</a:t>
            </a:r>
            <a:r>
              <a:rPr lang="en-US" dirty="0"/>
              <a:t> 3 </a:t>
            </a:r>
            <a:r>
              <a:rPr lang="en-US" dirty="0" smtClean="0"/>
              <a:t>President of the Republic Election Act)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An </a:t>
            </a:r>
            <a:r>
              <a:rPr lang="en-US" dirty="0"/>
              <a:t>extraordinary election shall be held within 14 days after the date the electoral body fails to elect the President. (§ 3 </a:t>
            </a:r>
            <a:r>
              <a:rPr lang="en-US" dirty="0" err="1"/>
              <a:t>lg</a:t>
            </a:r>
            <a:r>
              <a:rPr lang="en-US" dirty="0"/>
              <a:t> 2 p 3)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949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</a:t>
            </a:r>
            <a:r>
              <a:rPr lang="en-US" dirty="0"/>
              <a:t>extraordinary election in the </a:t>
            </a:r>
            <a:r>
              <a:rPr lang="en-US" dirty="0" err="1"/>
              <a:t>Riigikogu</a:t>
            </a:r>
            <a:r>
              <a:rPr lang="en-US" dirty="0"/>
              <a:t>- 3 </a:t>
            </a:r>
            <a:r>
              <a:rPr lang="en-US" dirty="0" smtClean="0"/>
              <a:t>October</a:t>
            </a:r>
            <a:endParaRPr lang="sv-S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879551" cy="19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475656" y="4473986"/>
            <a:ext cx="5522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Kersti </a:t>
            </a:r>
            <a:r>
              <a:rPr lang="fi-FI" dirty="0" err="1" smtClean="0"/>
              <a:t>Kaljulaid</a:t>
            </a:r>
            <a:r>
              <a:rPr lang="fi-FI" dirty="0" smtClean="0"/>
              <a:t> (46)</a:t>
            </a:r>
          </a:p>
          <a:p>
            <a:pPr algn="ctr"/>
            <a:r>
              <a:rPr lang="fi-FI" dirty="0" smtClean="0"/>
              <a:t>81 </a:t>
            </a:r>
            <a:r>
              <a:rPr lang="fi-FI" dirty="0" err="1" smtClean="0"/>
              <a:t>votes</a:t>
            </a:r>
            <a:endParaRPr lang="fi-FI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a two-thirds majority of the membership of the </a:t>
            </a:r>
            <a:r>
              <a:rPr lang="en-US" dirty="0" err="1" smtClean="0"/>
              <a:t>Riigikogu</a:t>
            </a:r>
            <a:r>
              <a:rPr lang="en-US" dirty="0" smtClean="0"/>
              <a:t> votes (68 votes) shall be considered elected</a:t>
            </a:r>
            <a:endParaRPr lang="fi-FI" dirty="0"/>
          </a:p>
        </p:txBody>
      </p:sp>
      <p:sp>
        <p:nvSpPr>
          <p:cNvPr id="6" name="Rektangel 5"/>
          <p:cNvSpPr/>
          <p:nvPr/>
        </p:nvSpPr>
        <p:spPr>
          <a:xfrm>
            <a:off x="5868144" y="4498065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err="1" smtClean="0">
                <a:solidFill>
                  <a:srgbClr val="FF0000"/>
                </a:solidFill>
              </a:rPr>
              <a:t>empty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ballot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 smtClean="0">
                <a:solidFill>
                  <a:srgbClr val="FF0000"/>
                </a:solidFill>
              </a:rPr>
              <a:t>papers</a:t>
            </a:r>
            <a:endParaRPr lang="sv-SE" dirty="0" smtClean="0">
              <a:solidFill>
                <a:srgbClr val="FF0000"/>
              </a:solidFill>
            </a:endParaRPr>
          </a:p>
          <a:p>
            <a:r>
              <a:rPr lang="sv-SE" dirty="0">
                <a:solidFill>
                  <a:srgbClr val="FF0000"/>
                </a:solidFill>
              </a:rPr>
              <a:t> </a:t>
            </a:r>
            <a:r>
              <a:rPr lang="sv-SE" dirty="0" smtClean="0">
                <a:solidFill>
                  <a:srgbClr val="FF0000"/>
                </a:solidFill>
              </a:rPr>
              <a:t>              17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042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Congratulations</a:t>
            </a:r>
            <a:r>
              <a:rPr lang="sv-SE" dirty="0" smtClean="0"/>
              <a:t>!</a:t>
            </a:r>
            <a:endParaRPr lang="sv-S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607" y="2119314"/>
            <a:ext cx="4242570" cy="288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691680" y="5085184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Electoral Committee announces </a:t>
            </a:r>
            <a:r>
              <a:rPr lang="en-US" dirty="0" err="1" smtClean="0"/>
              <a:t>Kersti</a:t>
            </a:r>
            <a:r>
              <a:rPr lang="en-US" dirty="0" smtClean="0"/>
              <a:t> </a:t>
            </a:r>
            <a:r>
              <a:rPr lang="en-US" dirty="0" err="1" smtClean="0"/>
              <a:t>Kaljulaid</a:t>
            </a:r>
            <a:r>
              <a:rPr lang="en-US" dirty="0" smtClean="0"/>
              <a:t> to the President according to the § 13 </a:t>
            </a:r>
            <a:r>
              <a:rPr lang="en-US" dirty="0" err="1" smtClean="0"/>
              <a:t>lg</a:t>
            </a:r>
            <a:r>
              <a:rPr lang="en-US" dirty="0" smtClean="0"/>
              <a:t>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5568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Legal ground</a:t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63040" y="2119257"/>
            <a:ext cx="6421328" cy="36038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Constitution of the Republic of Estonia </a:t>
            </a:r>
            <a:r>
              <a:rPr lang="en-US" dirty="0" smtClean="0"/>
              <a:t>§ </a:t>
            </a:r>
            <a:r>
              <a:rPr lang="en-US" dirty="0"/>
              <a:t>79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President </a:t>
            </a:r>
            <a:r>
              <a:rPr lang="en-US" dirty="0"/>
              <a:t>of the Republic Election </a:t>
            </a:r>
            <a:r>
              <a:rPr lang="en-US" dirty="0" smtClean="0"/>
              <a:t>Act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565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can be </a:t>
            </a:r>
            <a:r>
              <a:rPr lang="en-US" dirty="0" smtClean="0"/>
              <a:t>nominated?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Estonian </a:t>
            </a:r>
            <a:r>
              <a:rPr lang="en-US" dirty="0"/>
              <a:t>citizen by </a:t>
            </a:r>
            <a:r>
              <a:rPr lang="en-US" dirty="0" smtClean="0"/>
              <a:t>birth</a:t>
            </a:r>
          </a:p>
          <a:p>
            <a:r>
              <a:rPr lang="en-US" dirty="0" smtClean="0"/>
              <a:t>attained </a:t>
            </a:r>
            <a:r>
              <a:rPr lang="en-US" dirty="0"/>
              <a:t>40 years of age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RESTRICTIONS:</a:t>
            </a:r>
          </a:p>
          <a:p>
            <a:r>
              <a:rPr lang="en-US" dirty="0" smtClean="0"/>
              <a:t>A </a:t>
            </a:r>
            <a:r>
              <a:rPr lang="en-US" dirty="0"/>
              <a:t>person who is serving as President of the Republic for a 2nd consecutive term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person in active service in the </a:t>
            </a:r>
            <a:r>
              <a:rPr lang="en-US" dirty="0" err="1"/>
              <a:t>Defence</a:t>
            </a:r>
            <a:r>
              <a:rPr lang="en-US" dirty="0"/>
              <a:t> </a:t>
            </a:r>
            <a:r>
              <a:rPr lang="en-US" dirty="0" smtClean="0"/>
              <a:t>Forces.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7892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/>
              <a:t>can nominate </a:t>
            </a:r>
            <a:r>
              <a:rPr lang="en-US" dirty="0" smtClean="0"/>
              <a:t>?</a:t>
            </a:r>
            <a:r>
              <a:rPr lang="en-US" dirty="0"/>
              <a:t/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less than 1/5 of the membership of the </a:t>
            </a:r>
            <a:r>
              <a:rPr lang="en-US" dirty="0" err="1"/>
              <a:t>Riigikogu</a:t>
            </a:r>
            <a:r>
              <a:rPr lang="en-US" dirty="0"/>
              <a:t> (21 members).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member of the </a:t>
            </a:r>
            <a:r>
              <a:rPr lang="en-US" dirty="0" err="1"/>
              <a:t>Riigikogu</a:t>
            </a:r>
            <a:r>
              <a:rPr lang="en-US" dirty="0"/>
              <a:t> may nominate only one candidate.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9679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elects the President</a:t>
            </a:r>
            <a:r>
              <a:rPr lang="en-US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Riigikogu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if the </a:t>
            </a:r>
            <a:r>
              <a:rPr lang="en-US" i="1" dirty="0" err="1"/>
              <a:t>Riigikogu</a:t>
            </a:r>
            <a:r>
              <a:rPr lang="en-US" i="1" dirty="0"/>
              <a:t> fails to elect the President</a:t>
            </a:r>
          </a:p>
          <a:p>
            <a:r>
              <a:rPr lang="en-US" b="1" dirty="0" smtClean="0"/>
              <a:t>Electoral body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electoral </a:t>
            </a:r>
            <a:r>
              <a:rPr lang="en-US" dirty="0" smtClean="0"/>
              <a:t>body: </a:t>
            </a:r>
          </a:p>
          <a:p>
            <a:pPr>
              <a:buFontTx/>
              <a:buChar char="-"/>
            </a:pPr>
            <a:r>
              <a:rPr lang="en-US" dirty="0" smtClean="0"/>
              <a:t>members </a:t>
            </a:r>
            <a:r>
              <a:rPr lang="en-US" dirty="0"/>
              <a:t>of the </a:t>
            </a:r>
            <a:r>
              <a:rPr lang="en-US" dirty="0" err="1" smtClean="0"/>
              <a:t>Riigikogu</a:t>
            </a:r>
            <a:r>
              <a:rPr lang="en-US" dirty="0" smtClean="0"/>
              <a:t> (101)</a:t>
            </a:r>
          </a:p>
          <a:p>
            <a:pPr>
              <a:buFontTx/>
              <a:buChar char="-"/>
            </a:pPr>
            <a:r>
              <a:rPr lang="en-US" dirty="0" smtClean="0"/>
              <a:t>representatives </a:t>
            </a:r>
            <a:r>
              <a:rPr lang="en-US" dirty="0"/>
              <a:t>of the local government </a:t>
            </a:r>
            <a:r>
              <a:rPr lang="en-US" dirty="0" smtClean="0"/>
              <a:t>councils</a:t>
            </a:r>
            <a:r>
              <a:rPr lang="en-US" dirty="0"/>
              <a:t> </a:t>
            </a:r>
            <a:r>
              <a:rPr lang="en-US" dirty="0" smtClean="0"/>
              <a:t>(234)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426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Electoral</a:t>
            </a:r>
            <a:r>
              <a:rPr lang="sv-SE" dirty="0" smtClean="0"/>
              <a:t> Body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31640" y="2119257"/>
            <a:ext cx="6624736" cy="3603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Based on the number of citizens entered in the </a:t>
            </a:r>
            <a:r>
              <a:rPr lang="en-US" b="1" dirty="0" smtClean="0"/>
              <a:t>Estonian </a:t>
            </a:r>
            <a:r>
              <a:rPr lang="en-US" b="1" dirty="0"/>
              <a:t>National Electoral Register of Citizens</a:t>
            </a:r>
            <a:r>
              <a:rPr lang="en-US" dirty="0"/>
              <a:t> </a:t>
            </a:r>
            <a:r>
              <a:rPr lang="en-US" b="1" dirty="0"/>
              <a:t>in the administrative territory of a local government </a:t>
            </a:r>
            <a:r>
              <a:rPr lang="en-US" dirty="0"/>
              <a:t>on 1 </a:t>
            </a:r>
            <a:r>
              <a:rPr lang="en-US" dirty="0" smtClean="0"/>
              <a:t>January </a:t>
            </a:r>
            <a:r>
              <a:rPr lang="en-US" dirty="0"/>
              <a:t>of the president election </a:t>
            </a:r>
            <a:r>
              <a:rPr lang="en-US" dirty="0" smtClean="0"/>
              <a:t>year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number of local government council </a:t>
            </a:r>
            <a:r>
              <a:rPr lang="en-US" dirty="0" smtClean="0"/>
              <a:t>representatives:</a:t>
            </a:r>
            <a:endParaRPr lang="en-US" dirty="0"/>
          </a:p>
          <a:p>
            <a:r>
              <a:rPr lang="en-US" dirty="0" smtClean="0"/>
              <a:t>up </a:t>
            </a:r>
            <a:r>
              <a:rPr lang="en-US" dirty="0"/>
              <a:t>to 10,000 </a:t>
            </a:r>
            <a:r>
              <a:rPr lang="en-US" dirty="0" smtClean="0"/>
              <a:t>Est </a:t>
            </a:r>
            <a:r>
              <a:rPr lang="en-US" dirty="0"/>
              <a:t>citizens with the right to vote </a:t>
            </a:r>
            <a:r>
              <a:rPr lang="en-US" dirty="0" smtClean="0"/>
              <a:t>– </a:t>
            </a:r>
            <a:r>
              <a:rPr lang="en-US" dirty="0"/>
              <a:t>1 </a:t>
            </a:r>
          </a:p>
          <a:p>
            <a:r>
              <a:rPr lang="en-US" dirty="0" smtClean="0"/>
              <a:t>10,001–50,000  /…/ – 2;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50,001-100,000 /…/ – 4;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more </a:t>
            </a:r>
            <a:r>
              <a:rPr lang="en-US" dirty="0"/>
              <a:t>than 100,000 </a:t>
            </a:r>
            <a:r>
              <a:rPr lang="en-US" dirty="0" smtClean="0"/>
              <a:t> /…/ </a:t>
            </a:r>
            <a:r>
              <a:rPr lang="en-US" dirty="0"/>
              <a:t>– </a:t>
            </a:r>
            <a:r>
              <a:rPr lang="en-US" dirty="0" smtClean="0"/>
              <a:t>10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93882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Who </a:t>
            </a:r>
            <a:r>
              <a:rPr lang="en-US" dirty="0" err="1"/>
              <a:t>organise</a:t>
            </a:r>
            <a:r>
              <a:rPr lang="en-US" dirty="0"/>
              <a:t> the president elections?</a:t>
            </a:r>
            <a:br>
              <a:rPr lang="en-US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</a:t>
            </a:r>
            <a:r>
              <a:rPr lang="en-US" dirty="0">
                <a:hlinkClick r:id="rId2"/>
              </a:rPr>
              <a:t>National Electoral </a:t>
            </a:r>
            <a:r>
              <a:rPr lang="en-US" dirty="0" smtClean="0">
                <a:hlinkClick r:id="rId2"/>
              </a:rPr>
              <a:t>Committee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A sitting shall be chaired by the </a:t>
            </a:r>
            <a:r>
              <a:rPr lang="en-US" dirty="0" smtClean="0"/>
              <a:t>President </a:t>
            </a:r>
            <a:r>
              <a:rPr lang="en-US" dirty="0"/>
              <a:t>or Vice-President of the </a:t>
            </a:r>
            <a:r>
              <a:rPr lang="en-US" dirty="0" err="1"/>
              <a:t>Riigikogu</a:t>
            </a:r>
            <a:r>
              <a:rPr lang="en-US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6237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</a:t>
            </a:r>
            <a:r>
              <a:rPr lang="en-US" dirty="0"/>
              <a:t>round of voting in </a:t>
            </a:r>
            <a:r>
              <a:rPr lang="en-US" dirty="0" err="1"/>
              <a:t>Riigikogu</a:t>
            </a:r>
            <a:r>
              <a:rPr lang="en-US" dirty="0"/>
              <a:t>- 29 </a:t>
            </a:r>
            <a:r>
              <a:rPr lang="en-US" dirty="0" smtClean="0"/>
              <a:t>August</a:t>
            </a:r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1164437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2896"/>
            <a:ext cx="17494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7050" y="2510548"/>
            <a:ext cx="1311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1043608" y="436510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</a:t>
            </a:r>
            <a:r>
              <a:rPr lang="sv-SE" dirty="0" err="1" smtClean="0"/>
              <a:t>Eiki</a:t>
            </a:r>
            <a:r>
              <a:rPr lang="sv-SE" dirty="0" smtClean="0"/>
              <a:t> Nestor (63)   Mailis Reps (41)     </a:t>
            </a:r>
            <a:r>
              <a:rPr lang="sv-SE" dirty="0" err="1" smtClean="0"/>
              <a:t>Allar</a:t>
            </a:r>
            <a:r>
              <a:rPr lang="sv-SE" dirty="0" smtClean="0"/>
              <a:t> </a:t>
            </a:r>
            <a:r>
              <a:rPr lang="sv-SE" dirty="0" err="1" smtClean="0"/>
              <a:t>Jõks</a:t>
            </a:r>
            <a:r>
              <a:rPr lang="sv-SE" dirty="0" smtClean="0"/>
              <a:t> (51) </a:t>
            </a:r>
            <a:r>
              <a:rPr lang="sv-SE" sz="1600" dirty="0" err="1" smtClean="0">
                <a:solidFill>
                  <a:srgbClr val="FF0000"/>
                </a:solidFill>
              </a:rPr>
              <a:t>empty</a:t>
            </a:r>
            <a:r>
              <a:rPr lang="sv-SE" sz="1600" dirty="0" smtClean="0">
                <a:solidFill>
                  <a:srgbClr val="FF0000"/>
                </a:solidFill>
              </a:rPr>
              <a:t> </a:t>
            </a:r>
            <a:r>
              <a:rPr lang="sv-SE" sz="1600" dirty="0" err="1" smtClean="0">
                <a:solidFill>
                  <a:srgbClr val="FF0000"/>
                </a:solidFill>
              </a:rPr>
              <a:t>ballot</a:t>
            </a:r>
            <a:r>
              <a:rPr lang="sv-SE" sz="1600" dirty="0" smtClean="0">
                <a:solidFill>
                  <a:srgbClr val="FF0000"/>
                </a:solidFill>
              </a:rPr>
              <a:t> </a:t>
            </a:r>
            <a:r>
              <a:rPr lang="sv-SE" sz="1600" dirty="0" err="1" smtClean="0">
                <a:solidFill>
                  <a:srgbClr val="FF0000"/>
                </a:solidFill>
              </a:rPr>
              <a:t>papers</a:t>
            </a:r>
            <a:r>
              <a:rPr lang="sv-SE" sz="1600" dirty="0" smtClean="0">
                <a:solidFill>
                  <a:srgbClr val="FF0000"/>
                </a:solidFill>
              </a:rPr>
              <a:t>                   </a:t>
            </a:r>
          </a:p>
          <a:p>
            <a:r>
              <a:rPr lang="sv-SE" dirty="0" smtClean="0"/>
              <a:t>      40 </a:t>
            </a:r>
            <a:r>
              <a:rPr lang="sv-SE" dirty="0" err="1" smtClean="0"/>
              <a:t>votes</a:t>
            </a:r>
            <a:r>
              <a:rPr lang="sv-SE" dirty="0" smtClean="0"/>
              <a:t>             26 </a:t>
            </a:r>
            <a:r>
              <a:rPr lang="sv-SE" dirty="0" err="1" smtClean="0"/>
              <a:t>votes</a:t>
            </a:r>
            <a:r>
              <a:rPr lang="sv-SE" dirty="0" smtClean="0"/>
              <a:t>        	      25 </a:t>
            </a:r>
            <a:r>
              <a:rPr lang="sv-SE" dirty="0" err="1" smtClean="0"/>
              <a:t>votes</a:t>
            </a:r>
            <a:r>
              <a:rPr lang="sv-SE" dirty="0" smtClean="0"/>
              <a:t>                 </a:t>
            </a:r>
            <a:r>
              <a:rPr lang="sv-SE" dirty="0" smtClean="0">
                <a:solidFill>
                  <a:srgbClr val="FF0000"/>
                </a:solidFill>
              </a:rPr>
              <a:t>8</a:t>
            </a:r>
          </a:p>
          <a:p>
            <a:r>
              <a:rPr lang="sv-SE" dirty="0" smtClean="0"/>
              <a:t>            	</a:t>
            </a:r>
          </a:p>
          <a:p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a two-thirds majority of the membership of the </a:t>
            </a:r>
            <a:r>
              <a:rPr lang="en-US" dirty="0" err="1" smtClean="0"/>
              <a:t>Riigikogu</a:t>
            </a:r>
            <a:r>
              <a:rPr lang="en-US" dirty="0" smtClean="0"/>
              <a:t> votes (68) shall be considered elected.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03966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 </a:t>
            </a:r>
            <a:r>
              <a:rPr lang="en-US" dirty="0"/>
              <a:t>round of voting in </a:t>
            </a:r>
            <a:r>
              <a:rPr lang="en-US" dirty="0" err="1"/>
              <a:t>Riigikogu</a:t>
            </a:r>
            <a:r>
              <a:rPr lang="en-US" dirty="0"/>
              <a:t> – 30 </a:t>
            </a:r>
            <a:r>
              <a:rPr lang="en-US" dirty="0" smtClean="0"/>
              <a:t>August</a:t>
            </a:r>
            <a:endParaRPr lang="sv-S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5"/>
            <a:ext cx="1182727" cy="1774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175" y="2492895"/>
            <a:ext cx="17748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10981"/>
            <a:ext cx="13176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899592" y="4365104"/>
            <a:ext cx="7344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/>
              <a:t> </a:t>
            </a:r>
            <a:r>
              <a:rPr lang="sv-SE" dirty="0" err="1" smtClean="0"/>
              <a:t>Siim</a:t>
            </a:r>
            <a:r>
              <a:rPr lang="sv-SE" dirty="0" smtClean="0"/>
              <a:t> Kallas (68)    Mailis Reps (41)   </a:t>
            </a:r>
            <a:r>
              <a:rPr lang="sv-SE" dirty="0" err="1" smtClean="0"/>
              <a:t>Allar</a:t>
            </a:r>
            <a:r>
              <a:rPr lang="sv-SE" dirty="0" smtClean="0"/>
              <a:t> </a:t>
            </a:r>
            <a:r>
              <a:rPr lang="sv-SE" dirty="0" err="1" smtClean="0"/>
              <a:t>Jõks</a:t>
            </a:r>
            <a:r>
              <a:rPr lang="sv-SE" dirty="0" smtClean="0"/>
              <a:t> (51) </a:t>
            </a:r>
            <a:r>
              <a:rPr lang="sv-SE" sz="1600" dirty="0" err="1" smtClean="0">
                <a:solidFill>
                  <a:srgbClr val="FF0000"/>
                </a:solidFill>
              </a:rPr>
              <a:t>empty</a:t>
            </a:r>
            <a:r>
              <a:rPr lang="sv-SE" sz="1600" dirty="0" smtClean="0">
                <a:solidFill>
                  <a:srgbClr val="FF0000"/>
                </a:solidFill>
              </a:rPr>
              <a:t> </a:t>
            </a:r>
            <a:r>
              <a:rPr lang="sv-SE" sz="1600" dirty="0" err="1" smtClean="0">
                <a:solidFill>
                  <a:srgbClr val="FF0000"/>
                </a:solidFill>
              </a:rPr>
              <a:t>ballot</a:t>
            </a:r>
            <a:r>
              <a:rPr lang="sv-SE" sz="1600" dirty="0" smtClean="0">
                <a:solidFill>
                  <a:srgbClr val="FF0000"/>
                </a:solidFill>
              </a:rPr>
              <a:t> </a:t>
            </a:r>
            <a:r>
              <a:rPr lang="sv-SE" sz="1600" dirty="0" err="1" smtClean="0">
                <a:solidFill>
                  <a:srgbClr val="FF0000"/>
                </a:solidFill>
              </a:rPr>
              <a:t>papers</a:t>
            </a:r>
            <a:r>
              <a:rPr lang="sv-SE" sz="1600" dirty="0" smtClean="0">
                <a:solidFill>
                  <a:srgbClr val="FF0000"/>
                </a:solidFill>
              </a:rPr>
              <a:t>         </a:t>
            </a:r>
          </a:p>
          <a:p>
            <a:r>
              <a:rPr lang="sv-SE" dirty="0" smtClean="0"/>
              <a:t>      45 </a:t>
            </a:r>
            <a:r>
              <a:rPr lang="sv-SE" dirty="0" err="1" smtClean="0"/>
              <a:t>votes</a:t>
            </a:r>
            <a:r>
              <a:rPr lang="sv-SE" dirty="0" smtClean="0"/>
              <a:t>                   32 </a:t>
            </a:r>
            <a:r>
              <a:rPr lang="sv-SE" dirty="0" err="1" smtClean="0"/>
              <a:t>votes</a:t>
            </a:r>
            <a:r>
              <a:rPr lang="sv-SE" dirty="0" smtClean="0"/>
              <a:t>    </a:t>
            </a:r>
            <a:r>
              <a:rPr lang="sv-SE" dirty="0"/>
              <a:t> </a:t>
            </a:r>
            <a:r>
              <a:rPr lang="sv-SE" dirty="0" smtClean="0"/>
              <a:t>      21 </a:t>
            </a:r>
            <a:r>
              <a:rPr lang="sv-SE" dirty="0" err="1" smtClean="0"/>
              <a:t>votes</a:t>
            </a:r>
            <a:r>
              <a:rPr lang="sv-SE" dirty="0" smtClean="0"/>
              <a:t>                  </a:t>
            </a:r>
            <a:r>
              <a:rPr lang="sv-SE" dirty="0" smtClean="0">
                <a:solidFill>
                  <a:srgbClr val="FF0000"/>
                </a:solidFill>
              </a:rPr>
              <a:t>1</a:t>
            </a:r>
          </a:p>
          <a:p>
            <a:endParaRPr lang="sv-SE" dirty="0">
              <a:solidFill>
                <a:srgbClr val="FF0000"/>
              </a:solidFill>
            </a:endParaRPr>
          </a:p>
          <a:p>
            <a:r>
              <a:rPr lang="en-US" dirty="0" smtClean="0"/>
              <a:t>The candidate in </a:t>
            </a:r>
            <a:r>
              <a:rPr lang="en-US" dirty="0" err="1" smtClean="0"/>
              <a:t>favour</a:t>
            </a:r>
            <a:r>
              <a:rPr lang="en-US" dirty="0" smtClean="0"/>
              <a:t> of whom a two-thirds majority of the membership of the </a:t>
            </a:r>
            <a:r>
              <a:rPr lang="en-US" dirty="0" err="1" smtClean="0"/>
              <a:t>Riigikogu</a:t>
            </a:r>
            <a:r>
              <a:rPr lang="en-US" dirty="0" smtClean="0"/>
              <a:t> votes (68) shall be considered elected.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6380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rtnål">
  <a:themeElements>
    <a:clrScheme name="Kartnål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Kartnål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rtnå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68</TotalTime>
  <Words>651</Words>
  <Application>Microsoft Office PowerPoint</Application>
  <PresentationFormat>Bildspel på skärmen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Kartnål</vt:lpstr>
      <vt:lpstr>The President Elections  in Estonia</vt:lpstr>
      <vt:lpstr>Legal ground </vt:lpstr>
      <vt:lpstr>Who can be nominated?</vt:lpstr>
      <vt:lpstr> Who can nominate ? </vt:lpstr>
      <vt:lpstr>Who elects the President?</vt:lpstr>
      <vt:lpstr>Electoral Body</vt:lpstr>
      <vt:lpstr> Who organise the president elections? </vt:lpstr>
      <vt:lpstr>First round of voting in Riigikogu- 29 August</vt:lpstr>
      <vt:lpstr>Second round of voting in Riigikogu – 30 August</vt:lpstr>
      <vt:lpstr>Third round of voting in Riigikogu 30 August</vt:lpstr>
      <vt:lpstr>First round of voting in electoral body</vt:lpstr>
      <vt:lpstr>First round of voting in electoral body- 24 September</vt:lpstr>
      <vt:lpstr>Second round of voting in electoral body – 24 September</vt:lpstr>
      <vt:lpstr>Extraordinary election</vt:lpstr>
      <vt:lpstr>An extraordinary election in the Riigikogu- 3 October</vt:lpstr>
      <vt:lpstr>Congratulations!</vt:lpstr>
    </vt:vector>
  </TitlesOfParts>
  <Company>Regeringskansliet RK 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President Elections  in Estonia</dc:title>
  <dc:creator>Sirle Sööt</dc:creator>
  <cp:lastModifiedBy>BMW</cp:lastModifiedBy>
  <cp:revision>14</cp:revision>
  <dcterms:created xsi:type="dcterms:W3CDTF">2016-10-11T07:23:32Z</dcterms:created>
  <dcterms:modified xsi:type="dcterms:W3CDTF">2016-10-11T10:39:00Z</dcterms:modified>
</cp:coreProperties>
</file>